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8" r:id="rId3"/>
    <p:sldId id="259" r:id="rId4"/>
    <p:sldId id="260" r:id="rId5"/>
    <p:sldId id="261" r:id="rId6"/>
    <p:sldId id="268" r:id="rId7"/>
    <p:sldId id="283" r:id="rId8"/>
    <p:sldId id="284" r:id="rId9"/>
    <p:sldId id="285" r:id="rId10"/>
    <p:sldId id="262" r:id="rId11"/>
    <p:sldId id="263" r:id="rId12"/>
    <p:sldId id="264" r:id="rId13"/>
    <p:sldId id="265" r:id="rId14"/>
    <p:sldId id="266" r:id="rId15"/>
    <p:sldId id="267" r:id="rId16"/>
    <p:sldId id="291" r:id="rId17"/>
    <p:sldId id="292" r:id="rId18"/>
    <p:sldId id="269" r:id="rId19"/>
    <p:sldId id="270" r:id="rId20"/>
    <p:sldId id="271" r:id="rId21"/>
    <p:sldId id="272" r:id="rId22"/>
    <p:sldId id="286" r:id="rId23"/>
    <p:sldId id="273" r:id="rId24"/>
    <p:sldId id="275" r:id="rId25"/>
    <p:sldId id="276" r:id="rId26"/>
    <p:sldId id="290" r:id="rId27"/>
    <p:sldId id="277" r:id="rId28"/>
    <p:sldId id="278" r:id="rId29"/>
    <p:sldId id="279" r:id="rId30"/>
    <p:sldId id="280" r:id="rId31"/>
    <p:sldId id="281" r:id="rId32"/>
    <p:sldId id="282" r:id="rId33"/>
    <p:sldId id="295" r:id="rId34"/>
    <p:sldId id="296" r:id="rId35"/>
    <p:sldId id="297" r:id="rId36"/>
    <p:sldId id="302" r:id="rId37"/>
    <p:sldId id="298" r:id="rId38"/>
    <p:sldId id="299" r:id="rId39"/>
    <p:sldId id="300" r:id="rId40"/>
    <p:sldId id="294" r:id="rId41"/>
    <p:sldId id="301" r:id="rId42"/>
    <p:sldId id="2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EF466E4E-7A50-4D97-BD9B-7168B9CEE0A2}"/>
    <pc:docChg chg="modSld">
      <pc:chgData name="Uma Ganesan" userId="783950ef343d668c" providerId="LiveId" clId="{EF466E4E-7A50-4D97-BD9B-7168B9CEE0A2}" dt="2019-11-02T04:18:06.871" v="16" actId="9405"/>
      <pc:docMkLst>
        <pc:docMk/>
      </pc:docMkLst>
      <pc:sldChg chg="modSp">
        <pc:chgData name="Uma Ganesan" userId="783950ef343d668c" providerId="LiveId" clId="{EF466E4E-7A50-4D97-BD9B-7168B9CEE0A2}" dt="2019-11-01T15:52:39.363" v="15" actId="6549"/>
        <pc:sldMkLst>
          <pc:docMk/>
          <pc:sldMk cId="3261002194" sldId="257"/>
        </pc:sldMkLst>
        <pc:spChg chg="mod">
          <ac:chgData name="Uma Ganesan" userId="783950ef343d668c" providerId="LiveId" clId="{EF466E4E-7A50-4D97-BD9B-7168B9CEE0A2}" dt="2019-11-01T15:52:39.363" v="15" actId="6549"/>
          <ac:spMkLst>
            <pc:docMk/>
            <pc:sldMk cId="3261002194" sldId="257"/>
            <ac:spMk id="5" creationId="{00000000-0000-0000-0000-000000000000}"/>
          </ac:spMkLst>
        </pc:spChg>
      </pc:sldChg>
      <pc:sldChg chg="addSp">
        <pc:chgData name="Uma Ganesan" userId="783950ef343d668c" providerId="LiveId" clId="{EF466E4E-7A50-4D97-BD9B-7168B9CEE0A2}" dt="2019-11-02T04:18:06.871" v="16" actId="9405"/>
        <pc:sldMkLst>
          <pc:docMk/>
          <pc:sldMk cId="757957816" sldId="273"/>
        </pc:sldMkLst>
        <pc:inkChg chg="add">
          <ac:chgData name="Uma Ganesan" userId="783950ef343d668c" providerId="LiveId" clId="{EF466E4E-7A50-4D97-BD9B-7168B9CEE0A2}" dt="2019-11-02T04:18:06.871" v="16" actId="9405"/>
          <ac:inkMkLst>
            <pc:docMk/>
            <pc:sldMk cId="757957816" sldId="273"/>
            <ac:inkMk id="2" creationId="{9CE0CB5C-210B-4DF5-9A5F-13A12326BD35}"/>
          </ac:inkMkLst>
        </pc:ink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02T04:18:06.622"/>
    </inkml:context>
    <inkml:brush xml:id="br0">
      <inkml:brushProperty name="width" value="0.05" units="cm"/>
      <inkml:brushProperty name="height" value="0.05" units="cm"/>
    </inkml:brush>
  </inkml:definitions>
  <inkml:trace contextRef="#ctx0" brushRef="#br0">1430 45 304,'0'0'163,"-5"-2"21,2 0-109,0 0-14,0 0 0,0 1 0,0-1 0,0 1 0,0 0 1,0 0-1,-1 0 0,1 1 0,0-1 0,0 1 0,-1 0 1,1 0-1,-2 0-61,3 0 59,1 0 0,-1 0 1,0 0-1,1-1 0,-1 1 1,0 0-1,1-1 0,-1 1 0,0-1 1,1 0-1,-1 1 0,1-1 1,-1 0-1,1 0 0,-1 0-59,0 0 141,-2 0 67,0 0 0,0 0 0,0 0 0,0 1 0,0 0 0,0 0 0,0 0 0,0 0 0,-4 1-208,-27 0 2858,34-1-2808,1 0 0,-1 0 0,0 0 0,1 0 0,-1 0 0,0 0 0,1 0 0,-1-1 0,1 1 0,-1 0 0,0 0 0,1-1 0,-1 1 0,1 0 0,-1-1 0,1 1 0,-1-1 0,1 1 0,-1 0 0,1-1 0,-1 1 0,1-1 0,-1 1 0,1-1 0,0 0 0,-1 1 0,1-1 0,0 1 0,0-1 0,-1 0 0,1 1 0,0-1 0,0 0 0,0 1 0,0-1-50,0-2 811,0 3 37,0 0 33,0 0 124,-7 0 98,2 0-349,-1 0 1,1 0-1,0 0 1,-1 1-1,1 0 1,-1 0-755,-4 6 486,9-6-453,0-1 0,0 1 0,0 0 0,0-1 0,0 1 0,0 0 0,0-1 0,-1 0 0,1 1 0,0-1 0,0 0 0,0 1 0,-1-1 0,1 0 0,0 0 0,0 0 0,0 0 0,-1 0-33,-31 4 628,11 1-397,-6 1 191,-1 1-1,-26 11-421,-27 11 386,1 4 0,2 3 0,-8 9-386,-19 20 299,99-61-275,-1 0 19,1 1 0,0-1-1,1 1 1,-6 5-43,-17 29 125,-62 35 177,76-59-246,0 2 1,0 0 0,2 0 0,0 1 0,1 1 0,-8 16-57,-3 0 86,18-28-39,1-1 1,-1 1-1,1-1 1,1 1-1,-1 0 1,-1 7-48,2-1 92,1 1 0,1 0 0,0 0 0,0 1 0,1-1 0,2 7-92,-1 28 256,-1-45-248,0 23 79,1 0 1,2 3-88,-2-20 19,1 0-1,1 0 1,0 0 0,0 0 0,1 0 0,0-1 0,2 3-19,32 69 382,25 79-382,-38-93 50,-11-34-10,2-2 0,6 10-40,-11-24 22,-2 0-1,0 1 0,-1 0 1,-1 0-1,0 1 0,-2 0 1,0 0-1,-1 1-21,4 51 29,12-9-28,-14-46-5,-1 0-1,-1 0 0,3 14 5,-3 19 14,-2 0 1,-4 33-15,1-7 22,1-48 3,1-8 20,-1 0 0,-1-1 0,-2 10-45,-11 27 61,6-1-37,1-35 2,-1 0-1,-1 0 0,-1 2-25,-2 1 10,-63 108 27,67-117-26,6-8-9,-1 1 0,0 0 0,-1-1 0,1 0 0,-1 0-1,0 0 1,0 0 0,-1-1 0,0 1 0,1-1 0,-2 0-2,-23 17 53,2-1-26,-1-2 0,-6 3-27,13-10 48,0-2 0,-1 0 1,-2-1-49,17-6 1,0 0 0,-1-1 0,1 0 1,-1 0-1,1-1 0,-1 0 0,0 0 1,1 0-1,-1-1 0,-5-2-1,4 1 20,-17-4 47,25 5-69,1 1 0,-1 0 0,0-1 0,1 1 1,-1 0-1,0-1 0,1 1 0,-1-1 0,0 1 0,1-1 1,-1 1-1,1-1 0,-1 0 0,1 1 0,-1-1 0,1 0 1,-1 1-1,1-1 0,0 0 0,-1 1 0,1-1 1,0 0-1,0 0 0,-1 0 0,1 1 0,0-1 0,0 0 2,0 0 1,0 0-1,0 0 1,-1-1-1,1 1 0,0 0 1,-1 0-1,1 0 1,0 0-1,-1 0 0,0 0 1,1 0-1,-1 0 1,0 0-1,1 0 0,-1 0 1,0 0-1,0 1 1,0-1-1,0 0 1,0 0-1,0 1 0,0-1 1,0 1-1,0-1 1,0 1-1,0-1 0,-6-3 0,7 4 0,0 0-1,0 0 1,-1 0 0,1-1 0,0 1-1,0 0 1,-1 0 0,1-1-1,0 1 1,0 0 0,0 0 0,0-1-1,-1 1 1,1 0 0,0-1-1,0 1 1,0 0 0,0-1 0,0 1-1,0 0 1,0-1 0,0 1-1,0 0 1,0-1 0,0 1 0,0 0-1,0-1 1,0 1 0,0 0-1,0-1 1,0 1 0,0 0 0,0 0-1,1-1 1,-1 1 0,0 0-1,0-1 1,0 1 0,1 0 0,-1 0-1,0-1 1,0 1 0,1 0-1,-1 0 1,0 0 0,0-1 0,9-5-23,-7 4 18,1 0-1,-1 0 1,0-1-1,1 1 1,-1 0-1,0-1 1,-1 1-1,1-1 6,3-2-4,0 1 0,-1 0 0,1 0 0,0 1 0,1-1 0,-1 1 0,1 1 0,2-2 4,11-6 8,-12 7-25,0 1-1,1 0 1,-1 0 0,1 1-1,0-1 1,-1 2 0,1-1-1,0 1 1,7 1 17,-4-1-15,0 1 23,1 0-1,0 1 1,0 1 0,-1 0-1,1 0 1,-1 1-1,1 1-7,0 0 19,-8-4-16,0 1 0,0-1 0,0 1 0,0 0 0,0 1-1,-1-1 1,1 1 0,-1-1 0,0 1 0,1 0 0,-1 0 0,0 1-1,0-1-2,1 3 1,-2-4-1,1 1 0,-1 0 0,-1 0-1,1-1 1,0 1 0,-1 1 0,1-1 0,-1 0 0,0 0 0,0 3 0,7 17 3,7 4 16,-10-19-13,-1-1 0,0 1 1,0 0-1,-1 0 0,0 1 0,1 4-6,-1 36-18,-4-38 12,2 1-1,0 0 0,0-1 0,2 6 7,5 13 1,-4-16 17,0 0 0,-1 0 0,-1 0 0,0 1 0,-1 10-18,0 7 18,0-10-32,-2 0 0,0 1 0,-3 17 14,-5-1-10,4-18 8,1 1 0,1-1-1,0 1 1,2 9 2,-1 12-24,-7 40 24,3-40 11,0 10 2,-2 0 0,-9 22-13,10-45-1,2 0-1,1 0 1,1 0 1,-4 33 28,-4-10 103,-12 35-131,11-45 13,-67 229-85,66-229 81,4-11-8,0 1-1,2 1 1,0 7-1,-1 53-11,-2-42-12,5-32 25,2 1 1,0 0-1,1 0 1,1 4-3,-1 16-54,-6 33 54,3-44 1,2 0 1,2 0-1,0 0 1,4 28-2,3-21 7,-2-10-7,0-1 1,-1 23-1,-4-15-25,0-14 8,1 0 0,1-1 0,1 1 0,1 8 17,17 32 34,-17-42-31,-1 0-1,-1 0 0,0 0 0,-2 14-2,0-2-6,1 231-15,1-236 6,1-1 0,4 17 15,-1-13-32,-2 0 0,0 20 32,-3 260-189,0-298 175,1 0 1,0-1 0,1 1-1,0-1 1,0 1-1,4 8 14,-2-8-27,-1 0 0,-1 0-1,0 0 1,0 1 0,-1-1-1,0 1 1,0 0 27,-1 4-41,2 0 0,0 0 0,1 0 0,2 4 41,-1-1-47,-2-8 24,-1-4 7,0-1-1,0 1 0,1 0 1,0-1-1,0 1 1,0-1-1,0 1 1,1-1-1,0 0 1,0 0-1,1 0 1,1 1 16,-2-2-23,0 0 1,1 0 0,-2 0 0,1 0 0,0 1 0,-1-1 0,0 1-1,0 0 1,0-1 0,-1 1 0,0 0 0,1 1 22,1 6-44,-1-5 23,2-1-1,-1 1 1,0-1 0,1 0 0,0 0-1,1-1 1,-1 1 0,1-1-1,0 0 1,3 2 21,12 13-24,-1 1-122,1-1 0,1-1 1,0-1-1,1-1 1,1-1-1,1-1 1,1-1 145,13 10-149,-27-16 90,1-1 0,-1 0 0,1-1 1,0 0-1,1-1 0,6 2 59,11 2-218,-26-7 159,0-1 1,0 1-1,0-1 1,0 0-1,0 0 1,0-1 0,1 1-1,-1-1 1,1 0 58,0 0-60,-1 0 0,0 1 1,1-1-1,-1 1 1,0 0-1,0 0 1,0 0-1,1 1 0,1 0 60,-5-1-29,0 0-1,0-1 1,1 1-1,-1-1 1,0 0-1,1 1 0,-1-1 1,0 0-1,1 0 1,-1 0-1,1 1 1,-1-2-1,0 1 1,1 0-1,-1 0 1,1 0-1,0-1 30,4 0-95,-5 1 76,0 0 0,0 0-1,0 0 1,0 0 0,0 0 0,0 0 0,0 0 0,0 0 0,0-1 0,0 1 0,0 0 0,0-1-1,0 1 1,-1-1 0,1 1 0,1-1 19,7-4-257,32 3-616,-33-1 364,-5 1 408,1-1-324,0 1 0,0-1 0,1 1 0,-1-1 0,0 1 0,1 1 0,0-1 0,-1 1 0,1-1 0,0 1 0,1 0 425,-5 1-82,-1 0 0,1 0 0,-1 0 0,1 0 0,-1 0 0,1 0 0,-1 0 0,1 0-1,-1 0 1,1 0 0,-1 0 0,1-1 0,-1 1 0,1 0 0,-1 0 0,1-1 0,-1 1 0,1 0-1,-1-1 1,0 1 0,1 0 0,-1-1 0,1 1 0,-1-1 0,0 0 82,9-7-1744,-1 7 955,-7 1 711,-1 0-1,1 0 1,-1 0-1,1 0 1,0 0-1,-1 0 1,1 0-1,0 0 1,-1 0-1,1 0 1,-1-1-1,1 1 1,0 0-1,-1 0 1,1-1-1,-1 1 1,1 0-1,-1-1 0,1 1 1,-1 0-1,1-1 1,-1 1-1,1-1 1,-1 1-1,0-1 1,1 1-1,-1-1 1,0 1-1,1-1 1,-1 1-1,0-1 1,0 1-1,1-1 1,-1 0-1,0 1 1,0-1-1,0 0 1,0 1 78,0-2-180,0 0 0,1 1 0,-1-1 1,0 1-1,1-1 0,-1 1 0,1-1 1,-1 1-1,1-1 0,0 1 0,0 0 1,0-1-1,-1 1 0,1 0 1,0-1-1,2 0 180,2-4-603,-2-6-838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6517E-4087-4A80-8515-D480B0B9C183}" type="datetimeFigureOut">
              <a:rPr lang="en-IN" smtClean="0"/>
              <a:t>02-11-2019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F6EE9-ED9A-4E8A-A60D-73E70FFADDD2}" type="slidenum">
              <a:rPr lang="en-IN" smtClean="0"/>
              <a:t>‹#›</a:t>
            </a:fld>
            <a:endParaRPr lang="en-IN"/>
          </a:p>
        </p:txBody>
      </p:sp>
    </p:spTree>
    <p:extLst>
      <p:ext uri="{BB962C8B-B14F-4D97-AF65-F5344CB8AC3E}">
        <p14:creationId xmlns:p14="http://schemas.microsoft.com/office/powerpoint/2010/main" val="163404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187761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11276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348143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7E5C7B7-C1B2-4E49-8BA6-0ACE4CDFB3AA}" type="datetimeFigureOut">
              <a:rPr lang="en-IN" smtClean="0"/>
              <a:t>02-11-2019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110682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E5C7B7-C1B2-4E49-8BA6-0ACE4CDFB3AA}" type="datetimeFigureOut">
              <a:rPr lang="en-IN" smtClean="0"/>
              <a:t>02-11-2019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158435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E5C7B7-C1B2-4E49-8BA6-0ACE4CDFB3AA}" type="datetimeFigureOut">
              <a:rPr lang="en-IN" smtClean="0"/>
              <a:t>02-11-2019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3156636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32269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0172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7626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E5C7B7-C1B2-4E49-8BA6-0ACE4CDFB3AA}" type="datetimeFigureOut">
              <a:rPr lang="en-IN" smtClean="0"/>
              <a:t>02-11-2019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56766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E5C7B7-C1B2-4E49-8BA6-0ACE4CDFB3AA}" type="datetimeFigureOut">
              <a:rPr lang="en-IN" smtClean="0"/>
              <a:t>02-11-2019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24472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7E5C7B7-C1B2-4E49-8BA6-0ACE4CDFB3AA}" type="datetimeFigureOut">
              <a:rPr lang="en-IN" smtClean="0"/>
              <a:t>02-11-2019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4294579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7E5C7B7-C1B2-4E49-8BA6-0ACE4CDFB3AA}" type="datetimeFigureOut">
              <a:rPr lang="en-IN" smtClean="0"/>
              <a:t>02-11-2019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69925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7E5C7B7-C1B2-4E49-8BA6-0ACE4CDFB3AA}" type="datetimeFigureOut">
              <a:rPr lang="en-IN" smtClean="0"/>
              <a:t>02-11-2019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305660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5C7B7-C1B2-4E49-8BA6-0ACE4CDFB3AA}" type="datetimeFigureOut">
              <a:rPr lang="en-IN" smtClean="0"/>
              <a:t>02-11-2019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13842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E5C7B7-C1B2-4E49-8BA6-0ACE4CDFB3AA}" type="datetimeFigureOut">
              <a:rPr lang="en-IN" smtClean="0"/>
              <a:t>02-11-2019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436278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E5C7B7-C1B2-4E49-8BA6-0ACE4CDFB3AA}" type="datetimeFigureOut">
              <a:rPr lang="en-IN" smtClean="0"/>
              <a:t>02-11-2019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97C612-E6B2-4478-9A65-8B77C9A94449}" type="slidenum">
              <a:rPr lang="en-IN" smtClean="0"/>
              <a:t>‹#›</a:t>
            </a:fld>
            <a:endParaRPr lang="en-IN"/>
          </a:p>
        </p:txBody>
      </p:sp>
    </p:spTree>
    <p:extLst>
      <p:ext uri="{BB962C8B-B14F-4D97-AF65-F5344CB8AC3E}">
        <p14:creationId xmlns:p14="http://schemas.microsoft.com/office/powerpoint/2010/main" val="332815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5C7B7-C1B2-4E49-8BA6-0ACE4CDFB3AA}" type="datetimeFigureOut">
              <a:rPr lang="en-IN" smtClean="0"/>
              <a:t>02-11-2019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7C612-E6B2-4478-9A65-8B77C9A94449}" type="slidenum">
              <a:rPr lang="en-IN" smtClean="0"/>
              <a:t>‹#›</a:t>
            </a:fld>
            <a:endParaRPr lang="en-IN"/>
          </a:p>
        </p:txBody>
      </p:sp>
    </p:spTree>
    <p:extLst>
      <p:ext uri="{BB962C8B-B14F-4D97-AF65-F5344CB8AC3E}">
        <p14:creationId xmlns:p14="http://schemas.microsoft.com/office/powerpoint/2010/main" val="613616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52800" y="3810000"/>
            <a:ext cx="7993224" cy="2105608"/>
          </a:xfrm>
        </p:spPr>
        <p:txBody>
          <a:bodyPr/>
          <a:lstStyle/>
          <a:p>
            <a:pPr>
              <a:defRPr/>
            </a:pPr>
            <a:r>
              <a:rPr lang="en-US" sz="3200" dirty="0">
                <a:latin typeface="Arial" charset="0"/>
                <a:cs typeface="Arial" charset="0"/>
              </a:rPr>
              <a:t> SSZG518:     Database design  and    </a:t>
            </a:r>
            <a:br>
              <a:rPr lang="en-US" sz="3200" dirty="0">
                <a:latin typeface="Arial" charset="0"/>
                <a:cs typeface="Arial" charset="0"/>
              </a:rPr>
            </a:br>
            <a:r>
              <a:rPr lang="en-US" sz="3200" dirty="0">
                <a:latin typeface="Arial" charset="0"/>
                <a:cs typeface="Arial" charset="0"/>
              </a:rPr>
              <a:t>                      Applications</a:t>
            </a:r>
            <a:br>
              <a:rPr lang="en-US" sz="3200" dirty="0">
                <a:latin typeface="Arial" charset="0"/>
                <a:cs typeface="Arial" charset="0"/>
              </a:rPr>
            </a:br>
            <a:br>
              <a:rPr lang="en-US" sz="3200" dirty="0">
                <a:latin typeface="Arial" charset="0"/>
                <a:cs typeface="Arial" charset="0"/>
              </a:rPr>
            </a:br>
            <a:r>
              <a:rPr lang="en-US" sz="3200" dirty="0">
                <a:latin typeface="Arial" charset="0"/>
                <a:cs typeface="Arial" charset="0"/>
              </a:rPr>
              <a:t>                 Ms. Uma </a:t>
            </a:r>
            <a:r>
              <a:rPr lang="en-US" sz="3200" dirty="0" err="1">
                <a:latin typeface="Arial" charset="0"/>
                <a:cs typeface="Arial" charset="0"/>
              </a:rPr>
              <a:t>Maheswari</a:t>
            </a:r>
            <a:endParaRPr lang="en-US" sz="2400" b="1" dirty="0"/>
          </a:p>
        </p:txBody>
      </p:sp>
    </p:spTree>
    <p:extLst>
      <p:ext uri="{BB962C8B-B14F-4D97-AF65-F5344CB8AC3E}">
        <p14:creationId xmlns:p14="http://schemas.microsoft.com/office/powerpoint/2010/main" val="326100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spcBef>
                <a:spcPts val="600"/>
              </a:spcBef>
              <a:buClrTx/>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dirty="0">
                <a:solidFill>
                  <a:srgbClr val="7030A0"/>
                </a:solidFill>
                <a:cs typeface="Times New Roman" panose="02020603050405020304" pitchFamily="18" charset="0"/>
              </a:rPr>
              <a:t>Based on each transaction securing a </a:t>
            </a:r>
            <a:r>
              <a:rPr lang="en-US" altLang="en-US" b="1" dirty="0">
                <a:solidFill>
                  <a:srgbClr val="7030A0"/>
                </a:solidFill>
                <a:cs typeface="Times New Roman" panose="02020603050405020304" pitchFamily="18" charset="0"/>
              </a:rPr>
              <a:t>lock</a:t>
            </a:r>
            <a:r>
              <a:rPr lang="en-US" altLang="en-US" dirty="0">
                <a:solidFill>
                  <a:srgbClr val="7030A0"/>
                </a:solidFill>
                <a:cs typeface="Times New Roman" panose="02020603050405020304" pitchFamily="18" charset="0"/>
              </a:rPr>
              <a:t> on a data item before using it:</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Locking enforces </a:t>
            </a:r>
            <a:r>
              <a:rPr lang="en-US" altLang="en-US" sz="2200" b="1" dirty="0">
                <a:solidFill>
                  <a:srgbClr val="7030A0"/>
                </a:solidFill>
                <a:cs typeface="Times New Roman" panose="02020603050405020304" pitchFamily="18" charset="0"/>
              </a:rPr>
              <a:t>mutual exclusion </a:t>
            </a:r>
            <a:r>
              <a:rPr lang="en-US" altLang="en-US" sz="2200" dirty="0">
                <a:solidFill>
                  <a:srgbClr val="7030A0"/>
                </a:solidFill>
                <a:cs typeface="Times New Roman" panose="02020603050405020304" pitchFamily="18" charset="0"/>
              </a:rPr>
              <a:t>when accessing a data item – simplest kind of lock is a </a:t>
            </a:r>
            <a:r>
              <a:rPr lang="en-US" altLang="en-US" sz="2200" b="1" dirty="0">
                <a:solidFill>
                  <a:srgbClr val="7030A0"/>
                </a:solidFill>
                <a:cs typeface="Times New Roman" panose="02020603050405020304" pitchFamily="18" charset="0"/>
              </a:rPr>
              <a:t>binary lock, </a:t>
            </a:r>
            <a:r>
              <a:rPr lang="en-US" altLang="en-US" sz="2200" dirty="0">
                <a:solidFill>
                  <a:srgbClr val="7030A0"/>
                </a:solidFill>
                <a:cs typeface="Times New Roman" panose="02020603050405020304" pitchFamily="18" charset="0"/>
              </a:rPr>
              <a:t> which secures permission to Read or Write a data item for a transaction.</a:t>
            </a:r>
            <a:r>
              <a:rPr lang="en-US" altLang="en-US" sz="2600" dirty="0">
                <a:solidFill>
                  <a:srgbClr val="7030A0"/>
                </a:solidFill>
                <a:cs typeface="Times New Roman" panose="02020603050405020304" pitchFamily="18" charset="0"/>
              </a:rPr>
              <a:t>  </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Example: If T1 requests Lock(X) operation, the system grants the lock </a:t>
            </a:r>
            <a:r>
              <a:rPr lang="en-US" altLang="en-US" sz="2200" i="1" dirty="0">
                <a:solidFill>
                  <a:srgbClr val="7030A0"/>
                </a:solidFill>
                <a:cs typeface="Times New Roman" panose="02020603050405020304" pitchFamily="18" charset="0"/>
              </a:rPr>
              <a:t>unless item X is already locked by another transaction</a:t>
            </a:r>
            <a:r>
              <a:rPr lang="en-US" altLang="en-US" sz="2200" dirty="0">
                <a:solidFill>
                  <a:srgbClr val="7030A0"/>
                </a:solidFill>
                <a:cs typeface="Times New Roman" panose="02020603050405020304" pitchFamily="18" charset="0"/>
              </a:rPr>
              <a:t>. If request is granted, data item X is locked on behalf of the requesting transaction T1.  </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dirty="0">
              <a:solidFill>
                <a:srgbClr val="7030A0"/>
              </a:solidFill>
              <a:cs typeface="Times New Roman" panose="02020603050405020304" pitchFamily="18" charset="0"/>
            </a:endParaRP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Unlocking operation removes the lock.</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Example: If T1 issues Unlock (X), data item X is made available to all other transactions.</a:t>
            </a: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 Protocol</a:t>
            </a:r>
            <a:endParaRPr lang="en-IN" dirty="0">
              <a:solidFill>
                <a:srgbClr val="7030A0"/>
              </a:solidFill>
            </a:endParaRPr>
          </a:p>
        </p:txBody>
      </p:sp>
    </p:spTree>
    <p:extLst>
      <p:ext uri="{BB962C8B-B14F-4D97-AF65-F5344CB8AC3E}">
        <p14:creationId xmlns:p14="http://schemas.microsoft.com/office/powerpoint/2010/main" val="88430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System maintains </a:t>
            </a:r>
            <a:r>
              <a:rPr lang="en-US" altLang="en-US" sz="2200" b="1" dirty="0">
                <a:solidFill>
                  <a:srgbClr val="7030A0"/>
                </a:solidFill>
                <a:cs typeface="Times New Roman" panose="02020603050405020304" pitchFamily="18" charset="0"/>
              </a:rPr>
              <a:t>lock table </a:t>
            </a:r>
            <a:r>
              <a:rPr lang="en-US" altLang="en-US" sz="2200" dirty="0">
                <a:solidFill>
                  <a:srgbClr val="7030A0"/>
                </a:solidFill>
                <a:cs typeface="Times New Roman" panose="02020603050405020304" pitchFamily="18" charset="0"/>
              </a:rPr>
              <a:t>to keep track of which items are locked by which transactions  </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dirty="0">
              <a:solidFill>
                <a:srgbClr val="7030A0"/>
              </a:solidFill>
              <a:cs typeface="Times New Roman" panose="02020603050405020304" pitchFamily="18" charset="0"/>
            </a:endParaRP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Lock(X) and Unlock (X) are hence </a:t>
            </a:r>
            <a:r>
              <a:rPr lang="en-US" altLang="en-US" sz="2200" b="1" dirty="0">
                <a:solidFill>
                  <a:srgbClr val="7030A0"/>
                </a:solidFill>
                <a:cs typeface="Times New Roman" panose="02020603050405020304" pitchFamily="18" charset="0"/>
              </a:rPr>
              <a:t>system calls </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200" b="1" dirty="0">
              <a:solidFill>
                <a:srgbClr val="7030A0"/>
              </a:solidFill>
              <a:cs typeface="Times New Roman" panose="02020603050405020304" pitchFamily="18" charset="0"/>
            </a:endParaRP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Transactions that request a lock but do not have it granted can be placed on a </a:t>
            </a:r>
            <a:r>
              <a:rPr lang="en-US" altLang="en-US" sz="2200" b="1" dirty="0">
                <a:solidFill>
                  <a:srgbClr val="7030A0"/>
                </a:solidFill>
                <a:cs typeface="Times New Roman" panose="02020603050405020304" pitchFamily="18" charset="0"/>
              </a:rPr>
              <a:t>waiting queue </a:t>
            </a:r>
            <a:r>
              <a:rPr lang="en-US" altLang="en-US" sz="2200" dirty="0">
                <a:solidFill>
                  <a:srgbClr val="7030A0"/>
                </a:solidFill>
                <a:cs typeface="Times New Roman" panose="02020603050405020304" pitchFamily="18" charset="0"/>
              </a:rPr>
              <a:t>for the item</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200" dirty="0">
              <a:solidFill>
                <a:srgbClr val="7030A0"/>
              </a:solidFill>
              <a:cs typeface="Times New Roman" panose="02020603050405020304" pitchFamily="18" charset="0"/>
            </a:endParaRP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Transaction T must unlock any items it had locked before T terminates</a:t>
            </a: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200" dirty="0">
              <a:solidFill>
                <a:srgbClr val="7030A0"/>
              </a:solidFill>
              <a:cs typeface="Times New Roman" panose="02020603050405020304" pitchFamily="18" charset="0"/>
            </a:endParaRPr>
          </a:p>
          <a:p>
            <a:pPr marL="457200" lvl="1" indent="0" algn="just">
              <a:spcBef>
                <a:spcPts val="600"/>
              </a:spcBef>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200" dirty="0">
                <a:solidFill>
                  <a:srgbClr val="7030A0"/>
                </a:solidFill>
                <a:cs typeface="Times New Roman" panose="02020603050405020304" pitchFamily="18" charset="0"/>
              </a:rPr>
              <a:t>Next slides gives overview of lock and unlock operations</a:t>
            </a: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 Protocol</a:t>
            </a:r>
            <a:endParaRPr lang="en-IN" dirty="0">
              <a:solidFill>
                <a:srgbClr val="7030A0"/>
              </a:solidFill>
            </a:endParaRPr>
          </a:p>
          <a:p>
            <a:endParaRPr lang="en-IN" dirty="0"/>
          </a:p>
        </p:txBody>
      </p:sp>
    </p:spTree>
    <p:extLst>
      <p:ext uri="{BB962C8B-B14F-4D97-AF65-F5344CB8AC3E}">
        <p14:creationId xmlns:p14="http://schemas.microsoft.com/office/powerpoint/2010/main" val="24448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2PL Concurrency Control Protocol</a:t>
            </a:r>
            <a:endParaRPr lang="en-IN" dirty="0">
              <a:solidFill>
                <a:srgbClr val="7030A0"/>
              </a:solidFill>
            </a:endParaRP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365" y="1689652"/>
            <a:ext cx="9670775" cy="41276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2279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9"/>
            <a:ext cx="10972800" cy="3356458"/>
          </a:xfrm>
        </p:spPr>
        <p:txBody>
          <a:bodyPr/>
          <a:lstStyle/>
          <a:p>
            <a:pPr marL="228600" indent="-214313">
              <a:lnSpc>
                <a:spcPct val="90000"/>
              </a:lnSpc>
              <a:spcBef>
                <a:spcPts val="1250"/>
              </a:spcBef>
              <a:buClrTx/>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b="1" dirty="0">
                <a:solidFill>
                  <a:srgbClr val="7030A0"/>
                </a:solidFill>
              </a:rPr>
              <a:t>Locking for database items:</a:t>
            </a:r>
            <a:r>
              <a:rPr lang="en-US" altLang="en-US" sz="2000" dirty="0">
                <a:solidFill>
                  <a:srgbClr val="7030A0"/>
                </a:solidFill>
              </a:rPr>
              <a:t> </a:t>
            </a:r>
          </a:p>
          <a:p>
            <a:pPr marL="228600" indent="-214313">
              <a:lnSpc>
                <a:spcPct val="90000"/>
              </a:lnSpc>
              <a:spcBef>
                <a:spcPts val="1250"/>
              </a:spcBef>
              <a:buClrTx/>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dirty="0">
                <a:solidFill>
                  <a:srgbClr val="7030A0"/>
                </a:solidFill>
              </a:rPr>
              <a:t>	For database purposes, </a:t>
            </a:r>
            <a:r>
              <a:rPr lang="en-US" altLang="en-US" sz="2000" i="1" dirty="0">
                <a:solidFill>
                  <a:srgbClr val="7030A0"/>
                </a:solidFill>
              </a:rPr>
              <a:t>binary locks are not sufficient</a:t>
            </a:r>
            <a:r>
              <a:rPr lang="en-US" altLang="en-US" sz="2000" dirty="0">
                <a:solidFill>
                  <a:srgbClr val="7030A0"/>
                </a:solidFill>
              </a:rPr>
              <a:t>:</a:t>
            </a:r>
          </a:p>
          <a:p>
            <a:pPr marL="457200" lvl="1" indent="0">
              <a:buClr>
                <a:srgbClr val="FF0000"/>
              </a:buClr>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b="1" dirty="0">
                <a:solidFill>
                  <a:srgbClr val="C00000"/>
                </a:solidFill>
              </a:rPr>
              <a:t>Two locks modes </a:t>
            </a:r>
            <a:r>
              <a:rPr lang="en-US" altLang="en-US" sz="2000" dirty="0">
                <a:solidFill>
                  <a:srgbClr val="C00000"/>
                </a:solidFill>
              </a:rPr>
              <a:t>are needed </a:t>
            </a:r>
          </a:p>
          <a:p>
            <a:pPr marL="457200" lvl="1" indent="0">
              <a:buClr>
                <a:srgbClr val="FF0000"/>
              </a:buClr>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dirty="0">
                <a:solidFill>
                  <a:srgbClr val="C00000"/>
                </a:solidFill>
              </a:rPr>
              <a:t>(a) </a:t>
            </a:r>
            <a:r>
              <a:rPr lang="en-US" altLang="en-US" sz="2000" b="1" dirty="0">
                <a:solidFill>
                  <a:srgbClr val="C00000"/>
                </a:solidFill>
              </a:rPr>
              <a:t>shared lock</a:t>
            </a:r>
            <a:r>
              <a:rPr lang="en-US" altLang="en-US" sz="2000" dirty="0">
                <a:solidFill>
                  <a:srgbClr val="C00000"/>
                </a:solidFill>
              </a:rPr>
              <a:t> (read lock) and (b) </a:t>
            </a:r>
            <a:r>
              <a:rPr lang="en-US" altLang="en-US" sz="2000" b="1" dirty="0">
                <a:solidFill>
                  <a:srgbClr val="C00000"/>
                </a:solidFill>
              </a:rPr>
              <a:t>exclusive lock</a:t>
            </a:r>
            <a:r>
              <a:rPr lang="en-US" altLang="en-US" sz="2000" dirty="0">
                <a:solidFill>
                  <a:srgbClr val="C00000"/>
                </a:solidFill>
              </a:rPr>
              <a:t> (write lock).</a:t>
            </a:r>
          </a:p>
          <a:p>
            <a:pPr marL="728663" lvl="1" indent="-271463" algn="just">
              <a:lnSpc>
                <a:spcPct val="90000"/>
              </a:lnSpc>
              <a:spcBef>
                <a:spcPts val="1250"/>
              </a:spcBef>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b="1" dirty="0">
                <a:solidFill>
                  <a:srgbClr val="C00000"/>
                </a:solidFill>
              </a:rPr>
              <a:t>Shared mode</a:t>
            </a:r>
            <a:r>
              <a:rPr lang="en-US" altLang="en-US" sz="2000" dirty="0">
                <a:solidFill>
                  <a:srgbClr val="C00000"/>
                </a:solidFill>
              </a:rPr>
              <a:t>:  Read lock (X).  Several transactions can hold shared lock on X (because read operations are not conflicting).</a:t>
            </a:r>
          </a:p>
          <a:p>
            <a:pPr marL="728663" lvl="1" indent="-271463" algn="just">
              <a:lnSpc>
                <a:spcPct val="90000"/>
              </a:lnSpc>
              <a:spcBef>
                <a:spcPts val="1250"/>
              </a:spcBef>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b="1" dirty="0">
                <a:solidFill>
                  <a:srgbClr val="C00000"/>
                </a:solidFill>
              </a:rPr>
              <a:t>Exclusive mode</a:t>
            </a:r>
            <a:r>
              <a:rPr lang="en-US" altLang="en-US" sz="2000" dirty="0">
                <a:solidFill>
                  <a:srgbClr val="C00000"/>
                </a:solidFill>
              </a:rPr>
              <a:t>: Write lock (X).  Only one write lock on X can exist at any time on an item X. (No read or write locks on X by other transactions can exist).</a:t>
            </a:r>
          </a:p>
          <a:p>
            <a:pPr marL="728663" lvl="1" indent="-271463" algn="ctr">
              <a:lnSpc>
                <a:spcPct val="90000"/>
              </a:lnSpc>
              <a:spcBef>
                <a:spcPts val="750"/>
              </a:spcBef>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000" dirty="0">
                <a:solidFill>
                  <a:srgbClr val="7030A0"/>
                </a:solidFill>
              </a:rPr>
              <a:t>Conflict matrix</a:t>
            </a: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40831804"/>
              </p:ext>
            </p:extLst>
          </p:nvPr>
        </p:nvGraphicFramePr>
        <p:xfrm>
          <a:off x="5303976" y="4697482"/>
          <a:ext cx="1717675" cy="1755775"/>
        </p:xfrm>
        <a:graphic>
          <a:graphicData uri="http://schemas.openxmlformats.org/presentationml/2006/ole">
            <mc:AlternateContent xmlns:mc="http://schemas.openxmlformats.org/markup-compatibility/2006">
              <mc:Choice xmlns:v="urn:schemas-microsoft-com:vml" Requires="v">
                <p:oleObj spid="_x0000_s1026" r:id="rId3" imgW="1719830" imgH="1753368" progId="">
                  <p:embed/>
                </p:oleObj>
              </mc:Choice>
              <mc:Fallback>
                <p:oleObj r:id="rId3" imgW="1719830" imgH="1753368"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76" y="4697482"/>
                        <a:ext cx="1717675" cy="1755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5417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indent="-214313">
              <a:lnSpc>
                <a:spcPct val="90000"/>
              </a:lnSpc>
              <a:spcBef>
                <a:spcPts val="1250"/>
              </a:spcBef>
              <a:buClrTx/>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dirty="0">
                <a:solidFill>
                  <a:srgbClr val="7030A0"/>
                </a:solidFill>
              </a:rPr>
              <a:t>Three operations are now needed:</a:t>
            </a:r>
          </a:p>
          <a:p>
            <a:pPr marL="728663" lvl="1" indent="-271463">
              <a:buClr>
                <a:srgbClr val="FF0000"/>
              </a:buClr>
              <a:buFont typeface="Times New Roman" panose="02020603050405020304" pitchFamily="18"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400" b="1" dirty="0" err="1">
                <a:solidFill>
                  <a:srgbClr val="7030A0"/>
                </a:solidFill>
              </a:rPr>
              <a:t>read_lock</a:t>
            </a:r>
            <a:r>
              <a:rPr lang="en-US" altLang="en-US" sz="2400" b="1" dirty="0">
                <a:solidFill>
                  <a:srgbClr val="7030A0"/>
                </a:solidFill>
              </a:rPr>
              <a:t>(X): </a:t>
            </a:r>
            <a:r>
              <a:rPr lang="en-US" altLang="en-US" sz="2400" dirty="0">
                <a:solidFill>
                  <a:srgbClr val="7030A0"/>
                </a:solidFill>
              </a:rPr>
              <a:t>transaction T requests a read (shared) lock on item X</a:t>
            </a:r>
          </a:p>
          <a:p>
            <a:pPr marL="728663" lvl="1" indent="-271463">
              <a:buClr>
                <a:srgbClr val="FF0000"/>
              </a:buClr>
              <a:buFont typeface="Times New Roman" panose="02020603050405020304" pitchFamily="18"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400" b="1" dirty="0" err="1">
                <a:solidFill>
                  <a:srgbClr val="7030A0"/>
                </a:solidFill>
              </a:rPr>
              <a:t>write_lock</a:t>
            </a:r>
            <a:r>
              <a:rPr lang="en-US" altLang="en-US" sz="2400" b="1" dirty="0">
                <a:solidFill>
                  <a:srgbClr val="7030A0"/>
                </a:solidFill>
              </a:rPr>
              <a:t>(X): </a:t>
            </a:r>
            <a:r>
              <a:rPr lang="en-US" altLang="en-US" sz="2400" dirty="0">
                <a:solidFill>
                  <a:srgbClr val="7030A0"/>
                </a:solidFill>
              </a:rPr>
              <a:t>transaction T requests a write (exclusive) lock on item X</a:t>
            </a:r>
          </a:p>
          <a:p>
            <a:pPr marL="728663" lvl="1" indent="-271463">
              <a:buClr>
                <a:srgbClr val="FF0000"/>
              </a:buClr>
              <a:buFont typeface="Times New Roman" panose="02020603050405020304" pitchFamily="18" charset="0"/>
              <a:buChar char="–"/>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400" b="1" dirty="0">
                <a:solidFill>
                  <a:srgbClr val="7030A0"/>
                </a:solidFill>
              </a:rPr>
              <a:t>unlock(X): </a:t>
            </a:r>
            <a:r>
              <a:rPr lang="en-US" altLang="en-US" sz="2400" dirty="0">
                <a:solidFill>
                  <a:srgbClr val="7030A0"/>
                </a:solidFill>
              </a:rPr>
              <a:t>transaction T unlocks an item that it holds a lock on (shared or exclusive)</a:t>
            </a:r>
          </a:p>
          <a:p>
            <a:pPr marL="728663" lvl="1" indent="-271463" algn="just">
              <a:lnSpc>
                <a:spcPct val="90000"/>
              </a:lnSpc>
              <a:spcBef>
                <a:spcPts val="1250"/>
              </a:spcBef>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400" dirty="0">
                <a:solidFill>
                  <a:srgbClr val="7030A0"/>
                </a:solidFill>
              </a:rPr>
              <a:t>Transaction can be blocked (forced to wait) if the item is held by other transactions </a:t>
            </a:r>
            <a:r>
              <a:rPr lang="en-US" altLang="en-US" sz="2400" b="1" dirty="0">
                <a:solidFill>
                  <a:srgbClr val="7030A0"/>
                </a:solidFill>
              </a:rPr>
              <a:t>in conflicting lock mode</a:t>
            </a:r>
          </a:p>
          <a:p>
            <a:pPr marL="728663" lvl="1" indent="-271463" algn="just">
              <a:lnSpc>
                <a:spcPct val="90000"/>
              </a:lnSpc>
              <a:spcBef>
                <a:spcPts val="1250"/>
              </a:spcBef>
              <a:buNone/>
              <a:tabLst>
                <a:tab pos="228600" algn="l"/>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2400" b="1" dirty="0">
                <a:solidFill>
                  <a:srgbClr val="C00000"/>
                </a:solidFill>
              </a:rPr>
              <a:t>Conflicts are write-write or read-write (read-read is not conflicting)</a:t>
            </a: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p:txBody>
      </p:sp>
    </p:spTree>
    <p:extLst>
      <p:ext uri="{BB962C8B-B14F-4D97-AF65-F5344CB8AC3E}">
        <p14:creationId xmlns:p14="http://schemas.microsoft.com/office/powerpoint/2010/main" val="9559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sp>
        <p:nvSpPr>
          <p:cNvPr id="6" name="Rectangle 2"/>
          <p:cNvSpPr>
            <a:spLocks noGrp="1" noChangeArrowheads="1"/>
          </p:cNvSpPr>
          <p:nvPr>
            <p:ph idx="1"/>
          </p:nvPr>
        </p:nvSpPr>
        <p:spPr/>
        <p:txBody>
          <a:bodyPr lIns="90000" tIns="46800" rIns="90000" bIns="46800"/>
          <a:lstStyle/>
          <a:p>
            <a:pPr marL="571500" indent="-557213" eaLnBrk="1" hangingPunct="1">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altLang="en-US" sz="2400" b="1" dirty="0">
                <a:solidFill>
                  <a:srgbClr val="7030A0"/>
                </a:solidFill>
                <a:cs typeface="Times New Roman" panose="02020603050405020304" pitchFamily="18" charset="0"/>
              </a:rPr>
              <a:t>Two-Phase Locking Techniques: E</a:t>
            </a:r>
            <a:r>
              <a:rPr lang="en-US" altLang="en-US" sz="2400" b="1" dirty="0">
                <a:solidFill>
                  <a:srgbClr val="7030A0"/>
                </a:solidFill>
              </a:rPr>
              <a:t>ssential components</a:t>
            </a:r>
          </a:p>
          <a:p>
            <a:pPr marL="685800" lvl="1" indent="0" algn="just" eaLnBrk="1" hangingPunct="1">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altLang="en-US" sz="2400" b="1" dirty="0">
                <a:solidFill>
                  <a:srgbClr val="7030A0"/>
                </a:solidFill>
                <a:cs typeface="Times New Roman" panose="02020603050405020304" pitchFamily="18" charset="0"/>
              </a:rPr>
              <a:t>Lock Manager:</a:t>
            </a:r>
            <a:r>
              <a:rPr lang="en-US" altLang="en-US" sz="2400" dirty="0">
                <a:solidFill>
                  <a:srgbClr val="7030A0"/>
                </a:solidFill>
                <a:cs typeface="Times New Roman" panose="02020603050405020304" pitchFamily="18" charset="0"/>
              </a:rPr>
              <a:t> Subsystem of DBMS that manages locks on data items.</a:t>
            </a:r>
          </a:p>
          <a:p>
            <a:pPr marL="685800" lvl="1" indent="0" algn="just" eaLnBrk="1" hangingPunct="1">
              <a:spcBef>
                <a:spcPts val="600"/>
              </a:spcBef>
              <a:buClrTx/>
              <a:buFontTx/>
              <a:buNone/>
              <a:tabLst>
                <a:tab pos="571500"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 pos="9371013" algn="l"/>
              </a:tabLst>
            </a:pPr>
            <a:r>
              <a:rPr lang="en-US" altLang="en-US" sz="2400" b="1" dirty="0">
                <a:solidFill>
                  <a:srgbClr val="7030A0"/>
                </a:solidFill>
                <a:cs typeface="Times New Roman" panose="02020603050405020304" pitchFamily="18" charset="0"/>
              </a:rPr>
              <a:t>Lock table:</a:t>
            </a:r>
            <a:r>
              <a:rPr lang="en-US" altLang="en-US" sz="2400" dirty="0">
                <a:solidFill>
                  <a:srgbClr val="7030A0"/>
                </a:solidFill>
                <a:cs typeface="Times New Roman" panose="02020603050405020304" pitchFamily="18" charset="0"/>
              </a:rPr>
              <a:t> Lock manager uses it to store information about </a:t>
            </a:r>
            <a:r>
              <a:rPr lang="en-US" altLang="en-US" sz="2400" i="1" dirty="0">
                <a:solidFill>
                  <a:srgbClr val="7030A0"/>
                </a:solidFill>
                <a:cs typeface="Times New Roman" panose="02020603050405020304" pitchFamily="18" charset="0"/>
              </a:rPr>
              <a:t>locked data items</a:t>
            </a:r>
            <a:r>
              <a:rPr lang="en-US" altLang="en-US" sz="2400" dirty="0">
                <a:solidFill>
                  <a:srgbClr val="7030A0"/>
                </a:solidFill>
                <a:cs typeface="Times New Roman" panose="02020603050405020304" pitchFamily="18" charset="0"/>
              </a:rPr>
              <a:t>, such as: data item id, transaction id, lock mode, list of waiting transaction ids, etc. One simple way to implement a lock table is through linked list (shown). Alternatively, a </a:t>
            </a:r>
            <a:r>
              <a:rPr lang="en-US" altLang="en-US" sz="2400" b="1" dirty="0">
                <a:solidFill>
                  <a:srgbClr val="7030A0"/>
                </a:solidFill>
                <a:cs typeface="Times New Roman" panose="02020603050405020304" pitchFamily="18" charset="0"/>
              </a:rPr>
              <a:t>hash table</a:t>
            </a:r>
            <a:r>
              <a:rPr lang="en-US" altLang="en-US" sz="2400" dirty="0">
                <a:solidFill>
                  <a:srgbClr val="7030A0"/>
                </a:solidFill>
                <a:cs typeface="Times New Roman" panose="02020603050405020304" pitchFamily="18" charset="0"/>
              </a:rPr>
              <a:t> with item id as hash key can be used.</a:t>
            </a:r>
          </a:p>
        </p:txBody>
      </p:sp>
      <p:graphicFrame>
        <p:nvGraphicFramePr>
          <p:cNvPr id="7" name="Object 3"/>
          <p:cNvGraphicFramePr>
            <a:graphicFrameLocks noChangeAspect="1"/>
          </p:cNvGraphicFramePr>
          <p:nvPr/>
        </p:nvGraphicFramePr>
        <p:xfrm>
          <a:off x="1514475" y="4926013"/>
          <a:ext cx="6653213" cy="720725"/>
        </p:xfrm>
        <a:graphic>
          <a:graphicData uri="http://schemas.openxmlformats.org/presentationml/2006/ole">
            <mc:AlternateContent xmlns:mc="http://schemas.openxmlformats.org/markup-compatibility/2006">
              <mc:Choice xmlns:v="urn:schemas-microsoft-com:vml" Requires="v">
                <p:oleObj spid="_x0000_s2050" r:id="rId3" imgW="1886904" imgH="635341" progId="">
                  <p:embed/>
                </p:oleObj>
              </mc:Choice>
              <mc:Fallback>
                <p:oleObj r:id="rId3" imgW="1886904" imgH="635341"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4926013"/>
                        <a:ext cx="6653213" cy="720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9006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Lock manager</a:t>
            </a:r>
          </a:p>
        </p:txBody>
      </p:sp>
      <p:pic>
        <p:nvPicPr>
          <p:cNvPr id="4" name="Picture 3"/>
          <p:cNvPicPr>
            <a:picLocks noChangeAspect="1"/>
          </p:cNvPicPr>
          <p:nvPr/>
        </p:nvPicPr>
        <p:blipFill>
          <a:blip r:embed="rId2"/>
          <a:stretch>
            <a:fillRect/>
          </a:stretch>
        </p:blipFill>
        <p:spPr>
          <a:xfrm>
            <a:off x="2428648" y="1769154"/>
            <a:ext cx="5881688" cy="3767138"/>
          </a:xfrm>
          <a:prstGeom prst="rect">
            <a:avLst/>
          </a:prstGeom>
        </p:spPr>
      </p:pic>
    </p:spTree>
    <p:extLst>
      <p:ext uri="{BB962C8B-B14F-4D97-AF65-F5344CB8AC3E}">
        <p14:creationId xmlns:p14="http://schemas.microsoft.com/office/powerpoint/2010/main" val="19573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Lock table</a:t>
            </a:r>
          </a:p>
        </p:txBody>
      </p:sp>
      <p:pic>
        <p:nvPicPr>
          <p:cNvPr id="4" name="Picture 3"/>
          <p:cNvPicPr>
            <a:picLocks noChangeAspect="1"/>
          </p:cNvPicPr>
          <p:nvPr/>
        </p:nvPicPr>
        <p:blipFill>
          <a:blip r:embed="rId2"/>
          <a:stretch>
            <a:fillRect/>
          </a:stretch>
        </p:blipFill>
        <p:spPr>
          <a:xfrm>
            <a:off x="728662" y="1590270"/>
            <a:ext cx="4929188" cy="4648994"/>
          </a:xfrm>
          <a:prstGeom prst="rect">
            <a:avLst/>
          </a:prstGeom>
        </p:spPr>
      </p:pic>
      <p:pic>
        <p:nvPicPr>
          <p:cNvPr id="5" name="Picture 4"/>
          <p:cNvPicPr>
            <a:picLocks noChangeAspect="1"/>
          </p:cNvPicPr>
          <p:nvPr/>
        </p:nvPicPr>
        <p:blipFill>
          <a:blip r:embed="rId3"/>
          <a:stretch>
            <a:fillRect/>
          </a:stretch>
        </p:blipFill>
        <p:spPr>
          <a:xfrm>
            <a:off x="6948487" y="1409685"/>
            <a:ext cx="4786313" cy="5010165"/>
          </a:xfrm>
          <a:prstGeom prst="rect">
            <a:avLst/>
          </a:prstGeom>
        </p:spPr>
      </p:pic>
    </p:spTree>
    <p:extLst>
      <p:ext uri="{BB962C8B-B14F-4D97-AF65-F5344CB8AC3E}">
        <p14:creationId xmlns:p14="http://schemas.microsoft.com/office/powerpoint/2010/main" val="3136580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sp>
        <p:nvSpPr>
          <p:cNvPr id="4" name="Rectangle 3"/>
          <p:cNvSpPr>
            <a:spLocks noChangeArrowheads="1"/>
          </p:cNvSpPr>
          <p:nvPr/>
        </p:nvSpPr>
        <p:spPr bwMode="auto">
          <a:xfrm>
            <a:off x="685800" y="2100263"/>
            <a:ext cx="6864350" cy="4157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28613" indent="-328613">
              <a:spcBef>
                <a:spcPts val="800"/>
              </a:spcBef>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3200">
                <a:solidFill>
                  <a:srgbClr val="000000"/>
                </a:solidFill>
                <a:latin typeface="Arial" panose="020B0604020202020204" pitchFamily="34" charset="0"/>
                <a:cs typeface="Arial" panose="020B0604020202020204" pitchFamily="34" charset="0"/>
              </a:defRPr>
            </a:lvl1pPr>
            <a:lvl2pPr>
              <a:spcBef>
                <a:spcPts val="700"/>
              </a:spcBef>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800">
                <a:solidFill>
                  <a:srgbClr val="000000"/>
                </a:solidFill>
                <a:latin typeface="Arial" panose="020B0604020202020204" pitchFamily="34" charset="0"/>
                <a:cs typeface="Arial" panose="020B0604020202020204" pitchFamily="34" charset="0"/>
              </a:defRPr>
            </a:lvl2pPr>
            <a:lvl3pPr>
              <a:spcBef>
                <a:spcPts val="600"/>
              </a:spcBef>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4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 pos="9472613" algn="l"/>
              </a:tabLst>
              <a:defRPr sz="2000">
                <a:solidFill>
                  <a:srgbClr val="000000"/>
                </a:solidFill>
                <a:latin typeface="Arial" panose="020B0604020202020204" pitchFamily="34" charset="0"/>
                <a:cs typeface="Arial" panose="020B0604020202020204" pitchFamily="34" charset="0"/>
              </a:defRPr>
            </a:lvl9pPr>
          </a:lstStyle>
          <a:p>
            <a:pPr marL="0" lvl="1">
              <a:spcBef>
                <a:spcPct val="0"/>
              </a:spcBef>
            </a:pPr>
            <a:r>
              <a:rPr lang="en-US" altLang="en-US" sz="2400" b="1" dirty="0">
                <a:solidFill>
                  <a:srgbClr val="7030A0"/>
                </a:solidFill>
                <a:cs typeface="Times New Roman" panose="02020603050405020304" pitchFamily="18" charset="0"/>
              </a:rPr>
              <a:t>Rules for locking:</a:t>
            </a:r>
          </a:p>
          <a:p>
            <a:pPr marL="0" indent="0" eaLnBrk="1" hangingPunct="1">
              <a:spcBef>
                <a:spcPct val="0"/>
              </a:spcBef>
            </a:pPr>
            <a:endParaRPr lang="en-US" altLang="en-US" sz="2400" dirty="0">
              <a:solidFill>
                <a:srgbClr val="7030A0"/>
              </a:solidFill>
            </a:endParaRPr>
          </a:p>
          <a:p>
            <a:pPr eaLnBrk="1" hangingPunct="1">
              <a:spcBef>
                <a:spcPct val="0"/>
              </a:spcBef>
              <a:buFont typeface="Times New Roman" panose="02020603050405020304" pitchFamily="18" charset="0"/>
              <a:buChar char="•"/>
            </a:pPr>
            <a:r>
              <a:rPr lang="en-US" altLang="en-US" sz="2400" dirty="0">
                <a:solidFill>
                  <a:srgbClr val="7030A0"/>
                </a:solidFill>
              </a:rPr>
              <a:t>Transaction must request appropriate lock on a data item X before it reads or writes X.</a:t>
            </a:r>
          </a:p>
          <a:p>
            <a:pPr eaLnBrk="1" hangingPunct="1">
              <a:spcBef>
                <a:spcPct val="0"/>
              </a:spcBef>
              <a:buFont typeface="Times New Roman" panose="02020603050405020304" pitchFamily="18" charset="0"/>
              <a:buChar char="•"/>
            </a:pPr>
            <a:r>
              <a:rPr lang="en-US" altLang="en-US" sz="2400" dirty="0">
                <a:solidFill>
                  <a:srgbClr val="7030A0"/>
                </a:solidFill>
              </a:rPr>
              <a:t>If T holds a write (exclusive) lock on X, it can both read and write X.</a:t>
            </a:r>
          </a:p>
          <a:p>
            <a:pPr eaLnBrk="1" hangingPunct="1">
              <a:spcBef>
                <a:spcPct val="0"/>
              </a:spcBef>
              <a:buFont typeface="Times New Roman" panose="02020603050405020304" pitchFamily="18" charset="0"/>
              <a:buChar char="•"/>
            </a:pPr>
            <a:r>
              <a:rPr lang="en-US" altLang="en-US" sz="2400" dirty="0">
                <a:solidFill>
                  <a:srgbClr val="7030A0"/>
                </a:solidFill>
              </a:rPr>
              <a:t>If T holds a read lock on X, it can only read X.</a:t>
            </a:r>
          </a:p>
          <a:p>
            <a:pPr eaLnBrk="1" hangingPunct="1">
              <a:spcBef>
                <a:spcPct val="0"/>
              </a:spcBef>
              <a:buFont typeface="Times New Roman" panose="02020603050405020304" pitchFamily="18" charset="0"/>
              <a:buChar char="•"/>
            </a:pPr>
            <a:r>
              <a:rPr lang="en-US" altLang="en-US" sz="2400" dirty="0">
                <a:solidFill>
                  <a:srgbClr val="7030A0"/>
                </a:solidFill>
              </a:rPr>
              <a:t>T must unlock all items that it holds before terminating</a:t>
            </a:r>
          </a:p>
          <a:p>
            <a:pPr eaLnBrk="1" hangingPunct="1">
              <a:spcBef>
                <a:spcPct val="0"/>
              </a:spcBef>
              <a:buFont typeface="Times New Roman" panose="02020603050405020304" pitchFamily="18" charset="0"/>
              <a:buChar char="•"/>
            </a:pPr>
            <a:r>
              <a:rPr lang="en-US" altLang="en-US" sz="2400" dirty="0">
                <a:solidFill>
                  <a:srgbClr val="7030A0"/>
                </a:solidFill>
              </a:rPr>
              <a:t>(also T cannot unlock X unless it holds a lock on X).</a:t>
            </a:r>
          </a:p>
        </p:txBody>
      </p:sp>
    </p:spTree>
    <p:extLst>
      <p:ext uri="{BB962C8B-B14F-4D97-AF65-F5344CB8AC3E}">
        <p14:creationId xmlns:p14="http://schemas.microsoft.com/office/powerpoint/2010/main" val="2274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4150" y="1493836"/>
            <a:ext cx="6633029" cy="4525963"/>
          </a:xfrm>
        </p:spPr>
        <p:txBody>
          <a:bodyPr>
            <a:normAutofit fontScale="92500" lnSpcReduction="20000"/>
          </a:bodyPr>
          <a:lstStyle/>
          <a:p>
            <a:pPr>
              <a:lnSpc>
                <a:spcPct val="95000"/>
              </a:lnSpc>
              <a:spcBef>
                <a:spcPts val="225"/>
              </a:spcBef>
              <a:buClr>
                <a:srgbClr val="FFFFFF"/>
              </a:buClr>
              <a:buFont typeface="Times New Roman" panose="02020603050405020304" pitchFamily="18" charset="0"/>
              <a:buChar char="•"/>
            </a:pPr>
            <a:r>
              <a:rPr lang="en-US" altLang="en-US" b="1" dirty="0">
                <a:solidFill>
                  <a:srgbClr val="7030A0"/>
                </a:solidFill>
                <a:cs typeface="Times New Roman" panose="02020603050405020304" pitchFamily="18" charset="0"/>
              </a:rPr>
              <a:t>Lock conversion</a:t>
            </a:r>
          </a:p>
          <a:p>
            <a:pPr algn="just">
              <a:lnSpc>
                <a:spcPct val="95000"/>
              </a:lnSpc>
              <a:spcBef>
                <a:spcPts val="225"/>
              </a:spcBef>
              <a:buClr>
                <a:srgbClr val="FFFFFF"/>
              </a:buClr>
              <a:buFont typeface="Times New Roman" panose="02020603050405020304" pitchFamily="18" charset="0"/>
              <a:buChar char="•"/>
            </a:pPr>
            <a:r>
              <a:rPr lang="en-US" altLang="en-US" b="1" dirty="0">
                <a:solidFill>
                  <a:srgbClr val="7030A0"/>
                </a:solidFill>
                <a:cs typeface="Times New Roman" panose="02020603050405020304" pitchFamily="18" charset="0"/>
              </a:rPr>
              <a:t>Lock upgrade: existing read lock to write lock</a:t>
            </a:r>
          </a:p>
          <a:p>
            <a:pPr algn="just">
              <a:lnSpc>
                <a:spcPct val="95000"/>
              </a:lnSpc>
              <a:spcBef>
                <a:spcPts val="225"/>
              </a:spcBef>
              <a:buClr>
                <a:srgbClr val="FFFFFF"/>
              </a:buClr>
              <a:buFont typeface="Times New Roman" panose="02020603050405020304" pitchFamily="18" charset="0"/>
              <a:buChar char="•"/>
            </a:pPr>
            <a:r>
              <a:rPr lang="en-US" altLang="en-US" sz="1800" dirty="0">
                <a:solidFill>
                  <a:srgbClr val="7030A0"/>
                </a:solidFill>
                <a:cs typeface="Times New Roman" panose="02020603050405020304" pitchFamily="18" charset="0"/>
              </a:rPr>
              <a:t>if </a:t>
            </a:r>
            <a:r>
              <a:rPr lang="en-US" altLang="en-US" sz="1800" dirty="0" err="1">
                <a:solidFill>
                  <a:srgbClr val="7030A0"/>
                </a:solidFill>
                <a:cs typeface="Times New Roman" panose="02020603050405020304" pitchFamily="18" charset="0"/>
              </a:rPr>
              <a:t>Ti</a:t>
            </a:r>
            <a:r>
              <a:rPr lang="en-US" altLang="en-US" sz="1800" dirty="0">
                <a:solidFill>
                  <a:srgbClr val="7030A0"/>
                </a:solidFill>
                <a:cs typeface="Times New Roman" panose="02020603050405020304" pitchFamily="18" charset="0"/>
              </a:rPr>
              <a:t> holds a read-lock on X, and no other </a:t>
            </a:r>
            <a:r>
              <a:rPr lang="en-US" altLang="en-US" sz="1800" dirty="0" err="1">
                <a:solidFill>
                  <a:srgbClr val="7030A0"/>
                </a:solidFill>
                <a:cs typeface="Times New Roman" panose="02020603050405020304" pitchFamily="18" charset="0"/>
              </a:rPr>
              <a:t>Tj</a:t>
            </a:r>
            <a:r>
              <a:rPr lang="en-US" altLang="en-US" sz="1800" dirty="0">
                <a:solidFill>
                  <a:srgbClr val="7030A0"/>
                </a:solidFill>
                <a:cs typeface="Times New Roman" panose="02020603050405020304" pitchFamily="18" charset="0"/>
              </a:rPr>
              <a:t> holds a read-lock on X (</a:t>
            </a:r>
            <a:r>
              <a:rPr lang="en-US" altLang="en-US" sz="1800" dirty="0" err="1">
                <a:solidFill>
                  <a:srgbClr val="7030A0"/>
                </a:solidFill>
                <a:cs typeface="Times New Roman" panose="02020603050405020304" pitchFamily="18" charset="0"/>
              </a:rPr>
              <a:t>i</a:t>
            </a:r>
            <a:r>
              <a:rPr lang="en-US" altLang="en-US" sz="1800" dirty="0">
                <a:solidFill>
                  <a:srgbClr val="7030A0"/>
                </a:solidFill>
                <a:cs typeface="Times New Roman" panose="02020603050405020304" pitchFamily="18" charset="0"/>
              </a:rPr>
              <a:t> </a:t>
            </a:r>
            <a:r>
              <a:rPr lang="en-US" altLang="en-US" sz="1800" dirty="0">
                <a:solidFill>
                  <a:srgbClr val="7030A0"/>
                </a:solidFill>
                <a:latin typeface="Symbol" panose="05050102010706020507" pitchFamily="18" charset="2"/>
                <a:cs typeface="Times New Roman" panose="02020603050405020304" pitchFamily="18" charset="0"/>
              </a:rPr>
              <a:t></a:t>
            </a:r>
            <a:r>
              <a:rPr lang="en-US" altLang="en-US" sz="1800" dirty="0">
                <a:solidFill>
                  <a:srgbClr val="7030A0"/>
                </a:solidFill>
                <a:cs typeface="Times New Roman" panose="02020603050405020304" pitchFamily="18" charset="0"/>
              </a:rPr>
              <a:t> j), then</a:t>
            </a:r>
          </a:p>
          <a:p>
            <a:pPr algn="just">
              <a:lnSpc>
                <a:spcPct val="95000"/>
              </a:lnSpc>
              <a:spcBef>
                <a:spcPts val="225"/>
              </a:spcBef>
              <a:buClr>
                <a:srgbClr val="FFFFFF"/>
              </a:buClr>
              <a:buFont typeface="Times New Roman" panose="02020603050405020304" pitchFamily="18" charset="0"/>
              <a:buChar char="•"/>
            </a:pPr>
            <a:r>
              <a:rPr lang="en-US" altLang="en-US" sz="1800" dirty="0">
                <a:solidFill>
                  <a:srgbClr val="7030A0"/>
                </a:solidFill>
                <a:cs typeface="Times New Roman" panose="02020603050405020304" pitchFamily="18" charset="0"/>
              </a:rPr>
              <a:t>it is possible to convert (</a:t>
            </a:r>
            <a:r>
              <a:rPr lang="en-US" altLang="en-US" sz="1800" b="1" dirty="0">
                <a:solidFill>
                  <a:srgbClr val="7030A0"/>
                </a:solidFill>
                <a:cs typeface="Times New Roman" panose="02020603050405020304" pitchFamily="18" charset="0"/>
              </a:rPr>
              <a:t>upgrade</a:t>
            </a:r>
            <a:r>
              <a:rPr lang="en-US" altLang="en-US" sz="1800" dirty="0">
                <a:solidFill>
                  <a:srgbClr val="7030A0"/>
                </a:solidFill>
                <a:cs typeface="Times New Roman" panose="02020603050405020304" pitchFamily="18" charset="0"/>
              </a:rPr>
              <a:t>) read-lock(X) to write-lock(X)</a:t>
            </a:r>
          </a:p>
          <a:p>
            <a:pPr lvl="1" indent="0" algn="just">
              <a:lnSpc>
                <a:spcPct val="95000"/>
              </a:lnSpc>
              <a:spcBef>
                <a:spcPts val="225"/>
              </a:spcBef>
              <a:buNone/>
            </a:pPr>
            <a:r>
              <a:rPr lang="en-US" altLang="en-US" sz="1800" dirty="0">
                <a:solidFill>
                  <a:srgbClr val="7030A0"/>
                </a:solidFill>
                <a:cs typeface="Times New Roman" panose="02020603050405020304" pitchFamily="18" charset="0"/>
              </a:rPr>
              <a:t>    else</a:t>
            </a:r>
          </a:p>
          <a:p>
            <a:pPr lvl="1" indent="0" algn="just">
              <a:lnSpc>
                <a:spcPct val="95000"/>
              </a:lnSpc>
              <a:spcBef>
                <a:spcPts val="225"/>
              </a:spcBef>
              <a:buNone/>
            </a:pPr>
            <a:r>
              <a:rPr lang="en-US" altLang="en-US" sz="1800" dirty="0">
                <a:solidFill>
                  <a:srgbClr val="7030A0"/>
                </a:solidFill>
                <a:cs typeface="Times New Roman" panose="02020603050405020304" pitchFamily="18" charset="0"/>
              </a:rPr>
              <a:t>	force </a:t>
            </a:r>
            <a:r>
              <a:rPr lang="en-US" altLang="en-US" sz="1800" dirty="0" err="1">
                <a:solidFill>
                  <a:srgbClr val="7030A0"/>
                </a:solidFill>
                <a:cs typeface="Times New Roman" panose="02020603050405020304" pitchFamily="18" charset="0"/>
              </a:rPr>
              <a:t>Ti</a:t>
            </a:r>
            <a:r>
              <a:rPr lang="en-US" altLang="en-US" sz="1800" dirty="0">
                <a:solidFill>
                  <a:srgbClr val="7030A0"/>
                </a:solidFill>
                <a:cs typeface="Times New Roman" panose="02020603050405020304" pitchFamily="18" charset="0"/>
              </a:rPr>
              <a:t> to wait until all other transactions </a:t>
            </a:r>
            <a:r>
              <a:rPr lang="en-US" altLang="en-US" sz="1800" dirty="0" err="1">
                <a:solidFill>
                  <a:srgbClr val="7030A0"/>
                </a:solidFill>
                <a:cs typeface="Times New Roman" panose="02020603050405020304" pitchFamily="18" charset="0"/>
              </a:rPr>
              <a:t>Tj</a:t>
            </a:r>
            <a:r>
              <a:rPr lang="en-US" altLang="en-US" sz="1800" dirty="0">
                <a:solidFill>
                  <a:srgbClr val="7030A0"/>
                </a:solidFill>
                <a:cs typeface="Times New Roman" panose="02020603050405020304" pitchFamily="18" charset="0"/>
              </a:rPr>
              <a:t> that hold read locks on X release their locks</a:t>
            </a:r>
          </a:p>
          <a:p>
            <a:pPr lvl="1" indent="0" algn="just">
              <a:lnSpc>
                <a:spcPct val="95000"/>
              </a:lnSpc>
              <a:spcBef>
                <a:spcPts val="3000"/>
              </a:spcBef>
              <a:buNone/>
            </a:pPr>
            <a:r>
              <a:rPr lang="en-US" altLang="en-US" sz="2400" b="1" dirty="0">
                <a:solidFill>
                  <a:srgbClr val="7030A0"/>
                </a:solidFill>
                <a:cs typeface="Times New Roman" panose="02020603050405020304" pitchFamily="18" charset="0"/>
              </a:rPr>
              <a:t>Lock downgrade: existing write lock to read lock</a:t>
            </a:r>
          </a:p>
          <a:p>
            <a:pPr>
              <a:lnSpc>
                <a:spcPct val="95000"/>
              </a:lnSpc>
              <a:spcBef>
                <a:spcPts val="1350"/>
              </a:spcBef>
              <a:buClrTx/>
            </a:pPr>
            <a:r>
              <a:rPr lang="en-US" altLang="en-US" sz="1800" dirty="0">
                <a:solidFill>
                  <a:srgbClr val="7030A0"/>
                </a:solidFill>
                <a:cs typeface="Times New Roman" panose="02020603050405020304" pitchFamily="18" charset="0"/>
              </a:rPr>
              <a:t>	   if </a:t>
            </a:r>
            <a:r>
              <a:rPr lang="en-US" altLang="en-US" sz="1800" dirty="0" err="1">
                <a:solidFill>
                  <a:srgbClr val="7030A0"/>
                </a:solidFill>
                <a:cs typeface="Times New Roman" panose="02020603050405020304" pitchFamily="18" charset="0"/>
              </a:rPr>
              <a:t>Ti</a:t>
            </a:r>
            <a:r>
              <a:rPr lang="en-US" altLang="en-US" sz="1800" dirty="0">
                <a:solidFill>
                  <a:srgbClr val="7030A0"/>
                </a:solidFill>
                <a:cs typeface="Times New Roman" panose="02020603050405020304" pitchFamily="18" charset="0"/>
              </a:rPr>
              <a:t> holds a write-lock on X </a:t>
            </a:r>
          </a:p>
          <a:p>
            <a:pPr lvl="3" indent="0">
              <a:lnSpc>
                <a:spcPct val="95000"/>
              </a:lnSpc>
              <a:spcBef>
                <a:spcPts val="1350"/>
              </a:spcBef>
              <a:buClr>
                <a:srgbClr val="FFFFFF"/>
              </a:buClr>
              <a:buFont typeface="Times New Roman" panose="02020603050405020304" pitchFamily="18" charset="0"/>
              <a:buChar char="•"/>
            </a:pPr>
            <a:r>
              <a:rPr lang="en-US" altLang="en-US" dirty="0">
                <a:solidFill>
                  <a:srgbClr val="7030A0"/>
                </a:solidFill>
                <a:cs typeface="Times New Roman" panose="02020603050405020304" pitchFamily="18" charset="0"/>
              </a:rPr>
              <a:t>(*this implies that no other transaction can have any lock on X*)</a:t>
            </a:r>
          </a:p>
          <a:p>
            <a:pPr lvl="1" indent="0" algn="just">
              <a:lnSpc>
                <a:spcPct val="95000"/>
              </a:lnSpc>
              <a:spcBef>
                <a:spcPts val="225"/>
              </a:spcBef>
              <a:buNone/>
            </a:pPr>
            <a:r>
              <a:rPr lang="en-US" altLang="en-US" sz="1800" dirty="0">
                <a:solidFill>
                  <a:srgbClr val="7030A0"/>
                </a:solidFill>
                <a:cs typeface="Times New Roman" panose="02020603050405020304" pitchFamily="18" charset="0"/>
              </a:rPr>
              <a:t>	     then it is possible to convert (</a:t>
            </a:r>
            <a:r>
              <a:rPr lang="en-US" altLang="en-US" sz="1800" b="1" dirty="0">
                <a:solidFill>
                  <a:srgbClr val="7030A0"/>
                </a:solidFill>
                <a:cs typeface="Times New Roman" panose="02020603050405020304" pitchFamily="18" charset="0"/>
              </a:rPr>
              <a:t>downgrade</a:t>
            </a:r>
            <a:r>
              <a:rPr lang="en-US" altLang="en-US" sz="1800" dirty="0">
                <a:solidFill>
                  <a:srgbClr val="7030A0"/>
                </a:solidFill>
                <a:cs typeface="Times New Roman" panose="02020603050405020304" pitchFamily="18" charset="0"/>
              </a:rPr>
              <a:t>) write-lock(X) to read-lock(X)</a:t>
            </a:r>
            <a:endParaRPr lang="en-IN" dirty="0">
              <a:solidFill>
                <a:srgbClr val="7030A0"/>
              </a:solidFill>
            </a:endParaRPr>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pic>
        <p:nvPicPr>
          <p:cNvPr id="4" name="Picture 3"/>
          <p:cNvPicPr>
            <a:picLocks noChangeAspect="1"/>
          </p:cNvPicPr>
          <p:nvPr/>
        </p:nvPicPr>
        <p:blipFill>
          <a:blip r:embed="rId2"/>
          <a:stretch>
            <a:fillRect/>
          </a:stretch>
        </p:blipFill>
        <p:spPr>
          <a:xfrm>
            <a:off x="6582229" y="1493836"/>
            <a:ext cx="5438775" cy="4371975"/>
          </a:xfrm>
          <a:prstGeom prst="rect">
            <a:avLst/>
          </a:prstGeom>
        </p:spPr>
      </p:pic>
    </p:spTree>
    <p:extLst>
      <p:ext uri="{BB962C8B-B14F-4D97-AF65-F5344CB8AC3E}">
        <p14:creationId xmlns:p14="http://schemas.microsoft.com/office/powerpoint/2010/main" val="263974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11</a:t>
            </a: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3283637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spcBef>
                <a:spcPts val="600"/>
              </a:spcBef>
              <a:buClrTx/>
            </a:pPr>
            <a:r>
              <a:rPr lang="en-US" altLang="en-US" sz="3200" b="1" dirty="0">
                <a:solidFill>
                  <a:srgbClr val="7030A0"/>
                </a:solidFill>
                <a:cs typeface="Times New Roman" panose="02020603050405020304" pitchFamily="18" charset="0"/>
              </a:rPr>
              <a:t>Two-Phase Locking Rule:</a:t>
            </a:r>
          </a:p>
          <a:p>
            <a:pPr>
              <a:spcBef>
                <a:spcPts val="1125"/>
              </a:spcBef>
              <a:buClrTx/>
            </a:pPr>
            <a:r>
              <a:rPr lang="en-US" altLang="en-US" dirty="0">
                <a:solidFill>
                  <a:srgbClr val="7030A0"/>
                </a:solidFill>
                <a:cs typeface="Times New Roman" panose="02020603050405020304" pitchFamily="18" charset="0"/>
              </a:rPr>
              <a:t>	</a:t>
            </a:r>
          </a:p>
          <a:p>
            <a:pPr>
              <a:spcBef>
                <a:spcPts val="1125"/>
              </a:spcBef>
              <a:buClrTx/>
            </a:pPr>
            <a:r>
              <a:rPr lang="en-US" altLang="en-US" dirty="0">
                <a:solidFill>
                  <a:srgbClr val="7030A0"/>
                </a:solidFill>
                <a:cs typeface="Times New Roman" panose="02020603050405020304" pitchFamily="18" charset="0"/>
              </a:rPr>
              <a:t>	Each transaction should have </a:t>
            </a:r>
            <a:r>
              <a:rPr lang="en-US" altLang="en-US" b="1" dirty="0">
                <a:solidFill>
                  <a:srgbClr val="7030A0"/>
                </a:solidFill>
                <a:cs typeface="Times New Roman" panose="02020603050405020304" pitchFamily="18" charset="0"/>
              </a:rPr>
              <a:t>two phases</a:t>
            </a:r>
            <a:r>
              <a:rPr lang="en-US" altLang="en-US" dirty="0">
                <a:solidFill>
                  <a:srgbClr val="7030A0"/>
                </a:solidFill>
                <a:cs typeface="Times New Roman" panose="02020603050405020304" pitchFamily="18" charset="0"/>
              </a:rPr>
              <a:t>:  (a) Locking (Growing) phase, and (b) Unlocking (Shrinking) Phase.</a:t>
            </a:r>
          </a:p>
          <a:p>
            <a:pPr algn="just">
              <a:spcBef>
                <a:spcPts val="1125"/>
              </a:spcBef>
              <a:buClrTx/>
            </a:pPr>
            <a:r>
              <a:rPr lang="en-US" altLang="en-US" b="1" dirty="0">
                <a:solidFill>
                  <a:srgbClr val="7030A0"/>
                </a:solidFill>
                <a:cs typeface="Times New Roman" panose="02020603050405020304" pitchFamily="18" charset="0"/>
              </a:rPr>
              <a:t>	Locking (Growing) Phase</a:t>
            </a:r>
            <a:r>
              <a:rPr lang="en-US" altLang="en-US" dirty="0">
                <a:solidFill>
                  <a:srgbClr val="7030A0"/>
                </a:solidFill>
                <a:cs typeface="Times New Roman" panose="02020603050405020304" pitchFamily="18" charset="0"/>
              </a:rPr>
              <a:t>:  A transaction applies locks (read or write) on desired data items one at a time. Can also try to upgrade a lock.</a:t>
            </a:r>
          </a:p>
          <a:p>
            <a:pPr algn="just">
              <a:spcBef>
                <a:spcPts val="1125"/>
              </a:spcBef>
              <a:buClrTx/>
            </a:pPr>
            <a:r>
              <a:rPr lang="en-US" altLang="en-US" b="1" dirty="0">
                <a:solidFill>
                  <a:srgbClr val="7030A0"/>
                </a:solidFill>
                <a:cs typeface="Times New Roman" panose="02020603050405020304" pitchFamily="18" charset="0"/>
              </a:rPr>
              <a:t>	Unlocking (Shrinking) Phase</a:t>
            </a:r>
            <a:r>
              <a:rPr lang="en-US" altLang="en-US" dirty="0">
                <a:solidFill>
                  <a:srgbClr val="7030A0"/>
                </a:solidFill>
                <a:cs typeface="Times New Roman" panose="02020603050405020304" pitchFamily="18" charset="0"/>
              </a:rPr>
              <a:t>: A transaction unlocks its locked data items one at a time. Can also downgrade a lock.</a:t>
            </a:r>
          </a:p>
          <a:p>
            <a:pPr algn="just">
              <a:spcBef>
                <a:spcPts val="1125"/>
              </a:spcBef>
              <a:buClrTx/>
            </a:pPr>
            <a:r>
              <a:rPr lang="en-US" altLang="en-US" dirty="0">
                <a:solidFill>
                  <a:srgbClr val="7030A0"/>
                </a:solidFill>
                <a:cs typeface="Times New Roman" panose="02020603050405020304" pitchFamily="18" charset="0"/>
              </a:rPr>
              <a:t>	</a:t>
            </a:r>
            <a:r>
              <a:rPr lang="en-US" altLang="en-US" b="1" dirty="0">
                <a:solidFill>
                  <a:srgbClr val="7030A0"/>
                </a:solidFill>
                <a:cs typeface="Times New Roman" panose="02020603050405020304" pitchFamily="18" charset="0"/>
              </a:rPr>
              <a:t>Requirement:</a:t>
            </a:r>
            <a:r>
              <a:rPr lang="en-US" altLang="en-US" dirty="0">
                <a:solidFill>
                  <a:srgbClr val="7030A0"/>
                </a:solidFill>
                <a:cs typeface="Times New Roman" panose="02020603050405020304" pitchFamily="18" charset="0"/>
              </a:rPr>
              <a:t>  For a transaction these two phases must be mutually exclusively, that is, during locking phase no unlocking or downgrading of locks can occur, and during unlocking phase no new locking or upgrading operations are allowed.</a:t>
            </a:r>
            <a:endParaRPr lang="en-IN" dirty="0">
              <a:solidFill>
                <a:srgbClr val="7030A0"/>
              </a:solidFill>
            </a:endParaRPr>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spTree>
    <p:extLst>
      <p:ext uri="{BB962C8B-B14F-4D97-AF65-F5344CB8AC3E}">
        <p14:creationId xmlns:p14="http://schemas.microsoft.com/office/powerpoint/2010/main" val="350262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spcBef>
                <a:spcPts val="1125"/>
              </a:spcBef>
              <a:buClrTx/>
            </a:pPr>
            <a:r>
              <a:rPr lang="en-US" altLang="en-US" sz="3200" b="1" dirty="0">
                <a:solidFill>
                  <a:srgbClr val="7030A0"/>
                </a:solidFill>
                <a:cs typeface="Times New Roman" panose="02020603050405020304" pitchFamily="18" charset="0"/>
              </a:rPr>
              <a:t>Basic Two Phase Locking:</a:t>
            </a:r>
          </a:p>
          <a:p>
            <a:pPr>
              <a:spcBef>
                <a:spcPts val="1125"/>
              </a:spcBef>
              <a:buClrTx/>
            </a:pPr>
            <a:r>
              <a:rPr lang="en-US" altLang="en-US" dirty="0">
                <a:solidFill>
                  <a:srgbClr val="7030A0"/>
                </a:solidFill>
                <a:cs typeface="Times New Roman" panose="02020603050405020304" pitchFamily="18" charset="0"/>
              </a:rPr>
              <a:t>	When transaction starts executing, it is in the </a:t>
            </a:r>
            <a:r>
              <a:rPr lang="en-US" altLang="en-US" b="1" dirty="0">
                <a:solidFill>
                  <a:srgbClr val="7030A0"/>
                </a:solidFill>
                <a:cs typeface="Times New Roman" panose="02020603050405020304" pitchFamily="18" charset="0"/>
              </a:rPr>
              <a:t>locking phase, </a:t>
            </a:r>
            <a:r>
              <a:rPr lang="en-US" altLang="en-US" dirty="0">
                <a:solidFill>
                  <a:srgbClr val="7030A0"/>
                </a:solidFill>
                <a:cs typeface="Times New Roman" panose="02020603050405020304" pitchFamily="18" charset="0"/>
              </a:rPr>
              <a:t>and it can request locks on new items or upgrade locks. A transaction may be blocked (forced to wait) if a lock request is not granted. (This may lead to several transactions being in a </a:t>
            </a:r>
            <a:r>
              <a:rPr lang="en-US" altLang="en-US" i="1" dirty="0">
                <a:solidFill>
                  <a:srgbClr val="7030A0"/>
                </a:solidFill>
                <a:cs typeface="Times New Roman" panose="02020603050405020304" pitchFamily="18" charset="0"/>
              </a:rPr>
              <a:t>state of deadlock</a:t>
            </a:r>
            <a:r>
              <a:rPr lang="en-US" altLang="en-US" dirty="0">
                <a:solidFill>
                  <a:srgbClr val="7030A0"/>
                </a:solidFill>
                <a:cs typeface="Times New Roman" panose="02020603050405020304" pitchFamily="18" charset="0"/>
              </a:rPr>
              <a:t> – see later)</a:t>
            </a:r>
          </a:p>
          <a:p>
            <a:pPr algn="just">
              <a:spcBef>
                <a:spcPts val="1125"/>
              </a:spcBef>
              <a:buClrTx/>
            </a:pPr>
            <a:r>
              <a:rPr lang="en-US" altLang="en-US" b="1" dirty="0">
                <a:solidFill>
                  <a:srgbClr val="7030A0"/>
                </a:solidFill>
                <a:cs typeface="Times New Roman" panose="02020603050405020304" pitchFamily="18" charset="0"/>
              </a:rPr>
              <a:t>	</a:t>
            </a:r>
            <a:r>
              <a:rPr lang="en-US" altLang="en-US" dirty="0">
                <a:solidFill>
                  <a:srgbClr val="7030A0"/>
                </a:solidFill>
                <a:cs typeface="Times New Roman" panose="02020603050405020304" pitchFamily="18" charset="0"/>
              </a:rPr>
              <a:t>Once the transaction unlocks an item (or downgrades a lock), it starts its </a:t>
            </a:r>
            <a:r>
              <a:rPr lang="en-US" altLang="en-US" b="1" dirty="0">
                <a:solidFill>
                  <a:srgbClr val="7030A0"/>
                </a:solidFill>
                <a:cs typeface="Times New Roman" panose="02020603050405020304" pitchFamily="18" charset="0"/>
              </a:rPr>
              <a:t>shrinking phase </a:t>
            </a:r>
            <a:r>
              <a:rPr lang="en-US" altLang="en-US" dirty="0">
                <a:solidFill>
                  <a:srgbClr val="7030A0"/>
                </a:solidFill>
                <a:cs typeface="Times New Roman" panose="02020603050405020304" pitchFamily="18" charset="0"/>
              </a:rPr>
              <a:t>and can no longer upgrade locks or request new locks.</a:t>
            </a:r>
          </a:p>
          <a:p>
            <a:pPr algn="just">
              <a:spcBef>
                <a:spcPts val="1125"/>
              </a:spcBef>
              <a:buClrTx/>
            </a:pPr>
            <a:r>
              <a:rPr lang="en-US" altLang="en-US" b="1" dirty="0">
                <a:solidFill>
                  <a:srgbClr val="7030A0"/>
                </a:solidFill>
                <a:cs typeface="Times New Roman" panose="02020603050405020304" pitchFamily="18" charset="0"/>
              </a:rPr>
              <a:t>	The combination of locking rules and 2-phase rule</a:t>
            </a:r>
            <a:r>
              <a:rPr lang="en-US" altLang="en-US" b="1" i="1" dirty="0">
                <a:solidFill>
                  <a:srgbClr val="7030A0"/>
                </a:solidFill>
                <a:cs typeface="Times New Roman" panose="02020603050405020304" pitchFamily="18" charset="0"/>
              </a:rPr>
              <a:t> ensures serializable schedules</a:t>
            </a:r>
          </a:p>
          <a:p>
            <a:pPr algn="just">
              <a:spcBef>
                <a:spcPts val="1125"/>
              </a:spcBef>
              <a:buClrTx/>
            </a:pPr>
            <a:r>
              <a:rPr lang="en-US" altLang="en-US" dirty="0">
                <a:solidFill>
                  <a:srgbClr val="7030A0"/>
                </a:solidFill>
                <a:cs typeface="Times New Roman" panose="02020603050405020304" pitchFamily="18" charset="0"/>
              </a:rPr>
              <a:t>	</a:t>
            </a:r>
            <a:r>
              <a:rPr lang="en-US" altLang="en-US" b="1" dirty="0">
                <a:solidFill>
                  <a:srgbClr val="7030A0"/>
                </a:solidFill>
                <a:cs typeface="Times New Roman" panose="02020603050405020304" pitchFamily="18" charset="0"/>
              </a:rPr>
              <a:t>Theorem:</a:t>
            </a:r>
            <a:r>
              <a:rPr lang="en-US" altLang="en-US" dirty="0">
                <a:solidFill>
                  <a:srgbClr val="7030A0"/>
                </a:solidFill>
                <a:cs typeface="Times New Roman" panose="02020603050405020304" pitchFamily="18" charset="0"/>
              </a:rPr>
              <a:t>  If </a:t>
            </a:r>
            <a:r>
              <a:rPr lang="en-US" altLang="en-US" i="1" dirty="0">
                <a:solidFill>
                  <a:srgbClr val="7030A0"/>
                </a:solidFill>
                <a:cs typeface="Times New Roman" panose="02020603050405020304" pitchFamily="18" charset="0"/>
              </a:rPr>
              <a:t>every transaction</a:t>
            </a:r>
            <a:r>
              <a:rPr lang="en-US" altLang="en-US" dirty="0">
                <a:solidFill>
                  <a:srgbClr val="7030A0"/>
                </a:solidFill>
                <a:cs typeface="Times New Roman" panose="02020603050405020304" pitchFamily="18" charset="0"/>
              </a:rPr>
              <a:t> in a schedule follows the 2PL rules, the schedule must be serializable. (Proof is by contradiction.)</a:t>
            </a: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spTree>
    <p:extLst>
      <p:ext uri="{BB962C8B-B14F-4D97-AF65-F5344CB8AC3E}">
        <p14:creationId xmlns:p14="http://schemas.microsoft.com/office/powerpoint/2010/main" val="167623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2 phase locking</a:t>
            </a:r>
          </a:p>
        </p:txBody>
      </p:sp>
      <p:pic>
        <p:nvPicPr>
          <p:cNvPr id="5" name="Picture 4"/>
          <p:cNvPicPr>
            <a:picLocks noChangeAspect="1"/>
          </p:cNvPicPr>
          <p:nvPr/>
        </p:nvPicPr>
        <p:blipFill>
          <a:blip r:embed="rId2"/>
          <a:stretch>
            <a:fillRect/>
          </a:stretch>
        </p:blipFill>
        <p:spPr>
          <a:xfrm>
            <a:off x="406401" y="1671637"/>
            <a:ext cx="5594350" cy="4405313"/>
          </a:xfrm>
          <a:prstGeom prst="rect">
            <a:avLst/>
          </a:prstGeom>
        </p:spPr>
      </p:pic>
      <p:pic>
        <p:nvPicPr>
          <p:cNvPr id="6" name="Picture 5"/>
          <p:cNvPicPr>
            <a:picLocks noChangeAspect="1"/>
          </p:cNvPicPr>
          <p:nvPr/>
        </p:nvPicPr>
        <p:blipFill>
          <a:blip r:embed="rId3"/>
          <a:stretch>
            <a:fillRect/>
          </a:stretch>
        </p:blipFill>
        <p:spPr>
          <a:xfrm>
            <a:off x="6000751" y="1671637"/>
            <a:ext cx="5981699" cy="4405313"/>
          </a:xfrm>
          <a:prstGeom prst="rect">
            <a:avLst/>
          </a:prstGeom>
        </p:spPr>
      </p:pic>
    </p:spTree>
    <p:extLst>
      <p:ext uri="{BB962C8B-B14F-4D97-AF65-F5344CB8AC3E}">
        <p14:creationId xmlns:p14="http://schemas.microsoft.com/office/powerpoint/2010/main" val="356489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2PL Concurrency Control</a:t>
            </a:r>
            <a:endParaRPr lang="en-IN" dirty="0">
              <a:solidFill>
                <a:srgbClr val="7030A0"/>
              </a:solidFill>
            </a:endParaRPr>
          </a:p>
          <a:p>
            <a:endParaRPr lang="en-IN" dirty="0"/>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457200" indent="-442913">
              <a:spcBef>
                <a:spcPts val="8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3200">
                <a:solidFill>
                  <a:srgbClr val="000000"/>
                </a:solidFill>
                <a:latin typeface="Arial" panose="020B0604020202020204" pitchFamily="34" charset="0"/>
                <a:cs typeface="Arial" panose="020B0604020202020204" pitchFamily="34" charset="0"/>
              </a:defRPr>
            </a:lvl1pPr>
            <a:lvl2pPr marL="7581900">
              <a:spcBef>
                <a:spcPts val="7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800">
                <a:solidFill>
                  <a:srgbClr val="000000"/>
                </a:solidFill>
                <a:latin typeface="Arial" panose="020B0604020202020204" pitchFamily="34" charset="0"/>
                <a:cs typeface="Arial" panose="020B0604020202020204" pitchFamily="34" charset="0"/>
              </a:defRPr>
            </a:lvl2pPr>
            <a:lvl3pPr>
              <a:spcBef>
                <a:spcPts val="6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000000"/>
                </a:solidFill>
                <a:latin typeface="Arial" panose="020B0604020202020204" pitchFamily="34" charset="0"/>
                <a:cs typeface="Arial" panose="020B0604020202020204" pitchFamily="34" charset="0"/>
              </a:defRPr>
            </a:lvl3pPr>
            <a:lvl4pPr>
              <a:spcBef>
                <a:spcPts val="5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4pPr>
            <a:lvl5pPr>
              <a:spcBef>
                <a:spcPts val="5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Arial" panose="020B0604020202020204" pitchFamily="34" charset="0"/>
                <a:cs typeface="Arial" panose="020B0604020202020204" pitchFamily="34" charset="0"/>
              </a:defRPr>
            </a:lvl9pPr>
          </a:lstStyle>
          <a:p>
            <a:pPr eaLnBrk="1" hangingPunct="1">
              <a:spcBef>
                <a:spcPts val="600"/>
              </a:spcBef>
              <a:buClrTx/>
              <a:buFontTx/>
              <a:buNone/>
            </a:pPr>
            <a:r>
              <a:rPr lang="en-US" altLang="en-US" sz="2400" b="1" dirty="0">
                <a:solidFill>
                  <a:srgbClr val="7030A0"/>
                </a:solidFill>
                <a:cs typeface="Times New Roman" panose="02020603050405020304" pitchFamily="18" charset="0"/>
              </a:rPr>
              <a:t>Other Variations of Two-Phase Locking:</a:t>
            </a:r>
          </a:p>
          <a:p>
            <a:pPr algn="just" eaLnBrk="1" hangingPunct="1">
              <a:spcBef>
                <a:spcPts val="1125"/>
              </a:spcBef>
              <a:buClrTx/>
              <a:buFontTx/>
              <a:buNone/>
            </a:pPr>
            <a:r>
              <a:rPr lang="en-US" altLang="en-US" sz="1800" b="1" dirty="0">
                <a:solidFill>
                  <a:srgbClr val="7030A0"/>
                </a:solidFill>
                <a:cs typeface="Times New Roman" panose="02020603050405020304" pitchFamily="18" charset="0"/>
              </a:rPr>
              <a:t>	</a:t>
            </a:r>
          </a:p>
          <a:p>
            <a:pPr algn="just" eaLnBrk="1" hangingPunct="1">
              <a:spcBef>
                <a:spcPts val="1125"/>
              </a:spcBef>
              <a:buClrTx/>
              <a:buFontTx/>
              <a:buNone/>
            </a:pPr>
            <a:r>
              <a:rPr lang="en-US" altLang="en-US" sz="1800" b="1" dirty="0">
                <a:solidFill>
                  <a:srgbClr val="7030A0"/>
                </a:solidFill>
                <a:cs typeface="Times New Roman" panose="02020603050405020304" pitchFamily="18" charset="0"/>
              </a:rPr>
              <a:t>	Conservative 2PL:  </a:t>
            </a:r>
            <a:r>
              <a:rPr lang="en-US" altLang="en-US" sz="1800" dirty="0">
                <a:solidFill>
                  <a:srgbClr val="7030A0"/>
                </a:solidFill>
                <a:cs typeface="Times New Roman" panose="02020603050405020304" pitchFamily="18" charset="0"/>
              </a:rPr>
              <a:t>A transaction must </a:t>
            </a:r>
            <a:r>
              <a:rPr lang="en-US" altLang="en-US" sz="1800" i="1" dirty="0">
                <a:solidFill>
                  <a:srgbClr val="7030A0"/>
                </a:solidFill>
                <a:cs typeface="Times New Roman" panose="02020603050405020304" pitchFamily="18" charset="0"/>
              </a:rPr>
              <a:t>lock all its items before starting execution</a:t>
            </a:r>
            <a:r>
              <a:rPr lang="en-US" altLang="en-US" sz="1800" dirty="0">
                <a:solidFill>
                  <a:srgbClr val="7030A0"/>
                </a:solidFill>
                <a:cs typeface="Times New Roman" panose="02020603050405020304" pitchFamily="18" charset="0"/>
              </a:rPr>
              <a:t>. If any item it needs is not available, it locks no items and tries again later. Conservative 2PL </a:t>
            </a:r>
            <a:r>
              <a:rPr lang="en-US" altLang="en-US" sz="1800" i="1" dirty="0">
                <a:solidFill>
                  <a:srgbClr val="7030A0"/>
                </a:solidFill>
                <a:cs typeface="Times New Roman" panose="02020603050405020304" pitchFamily="18" charset="0"/>
              </a:rPr>
              <a:t>has no deadlocks</a:t>
            </a:r>
            <a:r>
              <a:rPr lang="en-US" altLang="en-US" sz="1800" dirty="0">
                <a:solidFill>
                  <a:srgbClr val="7030A0"/>
                </a:solidFill>
                <a:cs typeface="Times New Roman" panose="02020603050405020304" pitchFamily="18" charset="0"/>
              </a:rPr>
              <a:t> since no lock requests are issued once transaction execution starts.</a:t>
            </a:r>
          </a:p>
          <a:p>
            <a:pPr algn="just" eaLnBrk="1" hangingPunct="1">
              <a:spcBef>
                <a:spcPts val="1125"/>
              </a:spcBef>
              <a:buClrTx/>
              <a:buFontTx/>
              <a:buNone/>
            </a:pPr>
            <a:r>
              <a:rPr lang="en-US" altLang="en-US" sz="1800" b="1" dirty="0">
                <a:solidFill>
                  <a:srgbClr val="7030A0"/>
                </a:solidFill>
                <a:cs typeface="Times New Roman" panose="02020603050405020304" pitchFamily="18" charset="0"/>
              </a:rPr>
              <a:t>	Strict 2PL: </a:t>
            </a:r>
            <a:r>
              <a:rPr lang="en-US" altLang="en-US" sz="1800" dirty="0">
                <a:solidFill>
                  <a:srgbClr val="7030A0"/>
                </a:solidFill>
                <a:cs typeface="Times New Roman" panose="02020603050405020304" pitchFamily="18" charset="0"/>
              </a:rPr>
              <a:t>All items that are </a:t>
            </a:r>
            <a:r>
              <a:rPr lang="en-US" altLang="en-US" sz="1800" i="1" dirty="0" err="1">
                <a:solidFill>
                  <a:srgbClr val="7030A0"/>
                </a:solidFill>
                <a:cs typeface="Times New Roman" panose="02020603050405020304" pitchFamily="18" charset="0"/>
              </a:rPr>
              <a:t>writelocked</a:t>
            </a:r>
            <a:r>
              <a:rPr lang="en-US" altLang="en-US" sz="1800" dirty="0">
                <a:solidFill>
                  <a:srgbClr val="7030A0"/>
                </a:solidFill>
                <a:cs typeface="Times New Roman" panose="02020603050405020304" pitchFamily="18" charset="0"/>
              </a:rPr>
              <a:t> by a transaction are not released (unlocked) until </a:t>
            </a:r>
            <a:r>
              <a:rPr lang="en-US" altLang="en-US" sz="1800" i="1" dirty="0">
                <a:solidFill>
                  <a:srgbClr val="7030A0"/>
                </a:solidFill>
                <a:cs typeface="Times New Roman" panose="02020603050405020304" pitchFamily="18" charset="0"/>
              </a:rPr>
              <a:t>after the transaction commits</a:t>
            </a:r>
            <a:r>
              <a:rPr lang="en-US" altLang="en-US" sz="1800" dirty="0">
                <a:solidFill>
                  <a:srgbClr val="7030A0"/>
                </a:solidFill>
                <a:cs typeface="Times New Roman" panose="02020603050405020304" pitchFamily="18" charset="0"/>
              </a:rPr>
              <a:t>. This is the most commonly used two-phase locking algorithm, and ensures strict schedules (for recoverability).</a:t>
            </a:r>
          </a:p>
          <a:p>
            <a:pPr algn="just" eaLnBrk="1" hangingPunct="1">
              <a:spcBef>
                <a:spcPts val="1125"/>
              </a:spcBef>
              <a:buClrTx/>
              <a:buFontTx/>
              <a:buNone/>
            </a:pPr>
            <a:r>
              <a:rPr lang="en-US" altLang="en-US" sz="1800" b="1" dirty="0">
                <a:solidFill>
                  <a:srgbClr val="7030A0"/>
                </a:solidFill>
                <a:cs typeface="Times New Roman" panose="02020603050405020304" pitchFamily="18" charset="0"/>
              </a:rPr>
              <a:t>    Rigorous 2PL: </a:t>
            </a:r>
            <a:r>
              <a:rPr lang="en-US" altLang="en-US" sz="1800" dirty="0">
                <a:solidFill>
                  <a:srgbClr val="7030A0"/>
                </a:solidFill>
                <a:cs typeface="Times New Roman" panose="02020603050405020304" pitchFamily="18" charset="0"/>
              </a:rPr>
              <a:t>All items that are </a:t>
            </a:r>
            <a:r>
              <a:rPr lang="en-US" altLang="en-US" sz="1800" i="1" dirty="0" err="1">
                <a:solidFill>
                  <a:srgbClr val="7030A0"/>
                </a:solidFill>
                <a:cs typeface="Times New Roman" panose="02020603050405020304" pitchFamily="18" charset="0"/>
              </a:rPr>
              <a:t>writelocked</a:t>
            </a:r>
            <a:r>
              <a:rPr lang="en-US" altLang="en-US" sz="1800" i="1" dirty="0">
                <a:solidFill>
                  <a:srgbClr val="7030A0"/>
                </a:solidFill>
                <a:cs typeface="Times New Roman" panose="02020603050405020304" pitchFamily="18" charset="0"/>
              </a:rPr>
              <a:t> or </a:t>
            </a:r>
            <a:r>
              <a:rPr lang="en-US" altLang="en-US" sz="1800" i="1" dirty="0" err="1">
                <a:solidFill>
                  <a:srgbClr val="7030A0"/>
                </a:solidFill>
                <a:cs typeface="Times New Roman" panose="02020603050405020304" pitchFamily="18" charset="0"/>
              </a:rPr>
              <a:t>readlocked</a:t>
            </a:r>
            <a:r>
              <a:rPr lang="en-US" altLang="en-US" sz="1800" dirty="0">
                <a:solidFill>
                  <a:srgbClr val="7030A0"/>
                </a:solidFill>
                <a:cs typeface="Times New Roman" panose="02020603050405020304" pitchFamily="18" charset="0"/>
              </a:rPr>
              <a:t> by a transaction are not released (unlocked) until </a:t>
            </a:r>
            <a:r>
              <a:rPr lang="en-US" altLang="en-US" sz="1800" i="1" dirty="0">
                <a:solidFill>
                  <a:srgbClr val="7030A0"/>
                </a:solidFill>
                <a:cs typeface="Times New Roman" panose="02020603050405020304" pitchFamily="18" charset="0"/>
              </a:rPr>
              <a:t>after the transaction commits</a:t>
            </a:r>
            <a:r>
              <a:rPr lang="en-US" altLang="en-US" sz="1800" dirty="0">
                <a:solidFill>
                  <a:srgbClr val="7030A0"/>
                </a:solidFill>
                <a:cs typeface="Times New Roman" panose="02020603050405020304" pitchFamily="18" charset="0"/>
              </a:rPr>
              <a:t>. Also guarantees strict schedules.</a:t>
            </a:r>
          </a:p>
          <a:p>
            <a:pPr lvl="1" indent="0" algn="just" eaLnBrk="1" hangingPunct="1">
              <a:lnSpc>
                <a:spcPct val="95000"/>
              </a:lnSpc>
              <a:spcBef>
                <a:spcPts val="225"/>
              </a:spcBef>
              <a:buClrTx/>
              <a:buFontTx/>
              <a:buNone/>
            </a:pPr>
            <a:r>
              <a:rPr lang="en-US" altLang="en-US" sz="1800" dirty="0">
                <a:solidFill>
                  <a:srgbClr val="7030A0"/>
                </a:solidFill>
                <a:cs typeface="Times New Roman" panose="02020603050405020304" pitchFamily="18" charset="0"/>
              </a:rPr>
              <a:t>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CE0CB5C-210B-4DF5-9A5F-13A12326BD35}"/>
                  </a:ext>
                </a:extLst>
              </p14:cNvPr>
              <p14:cNvContentPartPr/>
              <p14:nvPr/>
            </p14:nvContentPartPr>
            <p14:xfrm>
              <a:off x="361421" y="2319897"/>
              <a:ext cx="515160" cy="2497320"/>
            </p14:xfrm>
          </p:contentPart>
        </mc:Choice>
        <mc:Fallback>
          <p:pic>
            <p:nvPicPr>
              <p:cNvPr id="2" name="Ink 1">
                <a:extLst>
                  <a:ext uri="{FF2B5EF4-FFF2-40B4-BE49-F238E27FC236}">
                    <a16:creationId xmlns:a16="http://schemas.microsoft.com/office/drawing/2014/main" id="{9CE0CB5C-210B-4DF5-9A5F-13A12326BD35}"/>
                  </a:ext>
                </a:extLst>
              </p:cNvPr>
              <p:cNvPicPr/>
              <p:nvPr/>
            </p:nvPicPr>
            <p:blipFill>
              <a:blip r:embed="rId3"/>
              <a:stretch>
                <a:fillRect/>
              </a:stretch>
            </p:blipFill>
            <p:spPr>
              <a:xfrm>
                <a:off x="352781" y="2311257"/>
                <a:ext cx="532800" cy="2514960"/>
              </a:xfrm>
              <a:prstGeom prst="rect">
                <a:avLst/>
              </a:prstGeom>
            </p:spPr>
          </p:pic>
        </mc:Fallback>
      </mc:AlternateContent>
    </p:spTree>
    <p:extLst>
      <p:ext uri="{BB962C8B-B14F-4D97-AF65-F5344CB8AC3E}">
        <p14:creationId xmlns:p14="http://schemas.microsoft.com/office/powerpoint/2010/main" val="757957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9750" y="1785144"/>
            <a:ext cx="5676900" cy="2939256"/>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Graph based Locking</a:t>
            </a:r>
          </a:p>
        </p:txBody>
      </p:sp>
      <p:pic>
        <p:nvPicPr>
          <p:cNvPr id="6" name="Picture 5"/>
          <p:cNvPicPr>
            <a:picLocks noChangeAspect="1"/>
          </p:cNvPicPr>
          <p:nvPr/>
        </p:nvPicPr>
        <p:blipFill>
          <a:blip r:embed="rId3"/>
          <a:stretch>
            <a:fillRect/>
          </a:stretch>
        </p:blipFill>
        <p:spPr>
          <a:xfrm>
            <a:off x="8258175" y="1385094"/>
            <a:ext cx="1962150" cy="400050"/>
          </a:xfrm>
          <a:prstGeom prst="rect">
            <a:avLst/>
          </a:prstGeom>
        </p:spPr>
      </p:pic>
      <p:pic>
        <p:nvPicPr>
          <p:cNvPr id="7" name="Picture 6"/>
          <p:cNvPicPr>
            <a:picLocks noChangeAspect="1"/>
          </p:cNvPicPr>
          <p:nvPr/>
        </p:nvPicPr>
        <p:blipFill>
          <a:blip r:embed="rId4"/>
          <a:stretch>
            <a:fillRect/>
          </a:stretch>
        </p:blipFill>
        <p:spPr>
          <a:xfrm>
            <a:off x="6399212" y="2068910"/>
            <a:ext cx="5602287" cy="2227884"/>
          </a:xfrm>
          <a:prstGeom prst="rect">
            <a:avLst/>
          </a:prstGeom>
        </p:spPr>
      </p:pic>
    </p:spTree>
    <p:extLst>
      <p:ext uri="{BB962C8B-B14F-4D97-AF65-F5344CB8AC3E}">
        <p14:creationId xmlns:p14="http://schemas.microsoft.com/office/powerpoint/2010/main" val="114555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Tree protocol</a:t>
            </a:r>
          </a:p>
        </p:txBody>
      </p:sp>
      <p:pic>
        <p:nvPicPr>
          <p:cNvPr id="4" name="Picture 3"/>
          <p:cNvPicPr>
            <a:picLocks noChangeAspect="1"/>
          </p:cNvPicPr>
          <p:nvPr/>
        </p:nvPicPr>
        <p:blipFill>
          <a:blip r:embed="rId2"/>
          <a:stretch>
            <a:fillRect/>
          </a:stretch>
        </p:blipFill>
        <p:spPr>
          <a:xfrm>
            <a:off x="1095374" y="2157412"/>
            <a:ext cx="3476625" cy="3778316"/>
          </a:xfrm>
          <a:prstGeom prst="rect">
            <a:avLst/>
          </a:prstGeom>
        </p:spPr>
      </p:pic>
      <p:pic>
        <p:nvPicPr>
          <p:cNvPr id="2" name="Picture 1"/>
          <p:cNvPicPr>
            <a:picLocks noChangeAspect="1"/>
          </p:cNvPicPr>
          <p:nvPr/>
        </p:nvPicPr>
        <p:blipFill>
          <a:blip r:embed="rId3"/>
          <a:stretch>
            <a:fillRect/>
          </a:stretch>
        </p:blipFill>
        <p:spPr>
          <a:xfrm>
            <a:off x="5143500" y="1543050"/>
            <a:ext cx="6671093" cy="2343150"/>
          </a:xfrm>
          <a:prstGeom prst="rect">
            <a:avLst/>
          </a:prstGeom>
        </p:spPr>
      </p:pic>
      <p:pic>
        <p:nvPicPr>
          <p:cNvPr id="6" name="Picture 5"/>
          <p:cNvPicPr>
            <a:picLocks noChangeAspect="1"/>
          </p:cNvPicPr>
          <p:nvPr/>
        </p:nvPicPr>
        <p:blipFill>
          <a:blip r:embed="rId4"/>
          <a:stretch>
            <a:fillRect/>
          </a:stretch>
        </p:blipFill>
        <p:spPr>
          <a:xfrm>
            <a:off x="5143500" y="3886200"/>
            <a:ext cx="6671093" cy="2305050"/>
          </a:xfrm>
          <a:prstGeom prst="rect">
            <a:avLst/>
          </a:prstGeom>
        </p:spPr>
      </p:pic>
    </p:spTree>
    <p:extLst>
      <p:ext uri="{BB962C8B-B14F-4D97-AF65-F5344CB8AC3E}">
        <p14:creationId xmlns:p14="http://schemas.microsoft.com/office/powerpoint/2010/main" val="358008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Timestamps protocol</a:t>
            </a:r>
          </a:p>
          <a:p>
            <a:endParaRPr lang="en-IN" dirty="0"/>
          </a:p>
        </p:txBody>
      </p:sp>
      <p:pic>
        <p:nvPicPr>
          <p:cNvPr id="4" name="Picture 3"/>
          <p:cNvPicPr>
            <a:picLocks noChangeAspect="1"/>
          </p:cNvPicPr>
          <p:nvPr/>
        </p:nvPicPr>
        <p:blipFill>
          <a:blip r:embed="rId2"/>
          <a:stretch>
            <a:fillRect/>
          </a:stretch>
        </p:blipFill>
        <p:spPr>
          <a:xfrm>
            <a:off x="7146088" y="1944914"/>
            <a:ext cx="4958826" cy="3674156"/>
          </a:xfrm>
          <a:prstGeom prst="rect">
            <a:avLst/>
          </a:prstGeom>
        </p:spPr>
      </p:pic>
      <p:sp>
        <p:nvSpPr>
          <p:cNvPr id="2" name="TextBox 1"/>
          <p:cNvSpPr txBox="1"/>
          <p:nvPr/>
        </p:nvSpPr>
        <p:spPr>
          <a:xfrm>
            <a:off x="56130" y="1436914"/>
            <a:ext cx="6751070" cy="5078313"/>
          </a:xfrm>
          <a:prstGeom prst="rect">
            <a:avLst/>
          </a:prstGeom>
          <a:noFill/>
        </p:spPr>
        <p:txBody>
          <a:bodyPr wrap="square" rtlCol="0">
            <a:spAutoFit/>
          </a:bodyPr>
          <a:lstStyle/>
          <a:p>
            <a:r>
              <a:rPr lang="en-IN" b="1" dirty="0">
                <a:solidFill>
                  <a:srgbClr val="FF0000"/>
                </a:solidFill>
              </a:rPr>
              <a:t>WHAT IS TIMESTAMP?</a:t>
            </a:r>
          </a:p>
          <a:p>
            <a:pPr marL="285750" indent="-285750">
              <a:buFont typeface="Wingdings" panose="05000000000000000000" pitchFamily="2" charset="2"/>
              <a:buChar char="Ø"/>
            </a:pPr>
            <a:r>
              <a:rPr lang="en-IN" dirty="0"/>
              <a:t>The most commonly used concurrency protocol is the timestamp based protocol. This protocol uses either system time or logical counter as a timestamp.</a:t>
            </a:r>
          </a:p>
          <a:p>
            <a:pPr marL="285750" indent="-285750">
              <a:buFont typeface="Wingdings" panose="05000000000000000000" pitchFamily="2" charset="2"/>
              <a:buChar char="Ø"/>
            </a:pPr>
            <a:r>
              <a:rPr lang="en-IN" b="1" dirty="0">
                <a:solidFill>
                  <a:srgbClr val="00B050"/>
                </a:solidFill>
              </a:rPr>
              <a:t>Lock-based protocols manage the order between the conflicting pairs among transactions at the time of execution</a:t>
            </a:r>
            <a:r>
              <a:rPr lang="en-IN" dirty="0"/>
              <a:t>, whereas </a:t>
            </a:r>
            <a:r>
              <a:rPr lang="en-IN" b="1" dirty="0">
                <a:solidFill>
                  <a:srgbClr val="0070C0"/>
                </a:solidFill>
              </a:rPr>
              <a:t>timestamp-based protocols start working as soon as a transaction is created.</a:t>
            </a:r>
          </a:p>
          <a:p>
            <a:pPr marL="285750" indent="-285750">
              <a:buFont typeface="Wingdings" panose="05000000000000000000" pitchFamily="2" charset="2"/>
              <a:buChar char="Ø"/>
            </a:pPr>
            <a:r>
              <a:rPr lang="en-IN" dirty="0"/>
              <a:t>Every transaction has a timestamp associated with it, and the ordering is determined by the age of the transaction. A transaction created at 0002 clock time would be older than all other transactions that come after it. </a:t>
            </a:r>
          </a:p>
          <a:p>
            <a:pPr marL="285750" indent="-285750">
              <a:buFont typeface="Wingdings" panose="05000000000000000000" pitchFamily="2" charset="2"/>
              <a:buChar char="Ø"/>
            </a:pPr>
            <a:r>
              <a:rPr lang="en-IN" dirty="0"/>
              <a:t>For example, any transaction 'y' entering the system at 0004 is two seconds younger and the priority would be given to the older one.</a:t>
            </a:r>
          </a:p>
          <a:p>
            <a:pPr marL="285750" indent="-285750">
              <a:buFont typeface="Wingdings" panose="05000000000000000000" pitchFamily="2" charset="2"/>
              <a:buChar char="Ø"/>
            </a:pPr>
            <a:r>
              <a:rPr lang="en-IN" dirty="0"/>
              <a:t>In addition, </a:t>
            </a:r>
            <a:r>
              <a:rPr lang="en-IN" b="1" dirty="0">
                <a:solidFill>
                  <a:srgbClr val="0070C0"/>
                </a:solidFill>
              </a:rPr>
              <a:t>every data item is given the latest read and write-timestamp. This lets the system know when the last ‘read and write’ operation was performed on the data item.</a:t>
            </a:r>
          </a:p>
          <a:p>
            <a:endParaRPr lang="en-IN" dirty="0"/>
          </a:p>
        </p:txBody>
      </p:sp>
      <p:cxnSp>
        <p:nvCxnSpPr>
          <p:cNvPr id="6" name="Straight Connector 5"/>
          <p:cNvCxnSpPr/>
          <p:nvPr/>
        </p:nvCxnSpPr>
        <p:spPr>
          <a:xfrm>
            <a:off x="6981371" y="1295400"/>
            <a:ext cx="58058" cy="52198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10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Timestamp based locking/ Protocol</a:t>
            </a:r>
          </a:p>
        </p:txBody>
      </p:sp>
      <p:pic>
        <p:nvPicPr>
          <p:cNvPr id="4" name="Picture 3"/>
          <p:cNvPicPr>
            <a:picLocks noChangeAspect="1"/>
          </p:cNvPicPr>
          <p:nvPr/>
        </p:nvPicPr>
        <p:blipFill>
          <a:blip r:embed="rId2"/>
          <a:stretch>
            <a:fillRect/>
          </a:stretch>
        </p:blipFill>
        <p:spPr>
          <a:xfrm>
            <a:off x="406400" y="1953305"/>
            <a:ext cx="4855256" cy="3381375"/>
          </a:xfrm>
          <a:prstGeom prst="rect">
            <a:avLst/>
          </a:prstGeom>
        </p:spPr>
      </p:pic>
      <p:pic>
        <p:nvPicPr>
          <p:cNvPr id="5" name="Picture 4"/>
          <p:cNvPicPr>
            <a:picLocks noChangeAspect="1"/>
          </p:cNvPicPr>
          <p:nvPr/>
        </p:nvPicPr>
        <p:blipFill>
          <a:blip r:embed="rId3"/>
          <a:stretch>
            <a:fillRect/>
          </a:stretch>
        </p:blipFill>
        <p:spPr>
          <a:xfrm>
            <a:off x="5662612" y="2000929"/>
            <a:ext cx="5743575" cy="3324225"/>
          </a:xfrm>
          <a:prstGeom prst="rect">
            <a:avLst/>
          </a:prstGeom>
        </p:spPr>
      </p:pic>
    </p:spTree>
    <p:extLst>
      <p:ext uri="{BB962C8B-B14F-4D97-AF65-F5344CB8AC3E}">
        <p14:creationId xmlns:p14="http://schemas.microsoft.com/office/powerpoint/2010/main" val="131935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Timestamp based locking/ Protocol</a:t>
            </a:r>
          </a:p>
          <a:p>
            <a:endParaRPr lang="en-IN" dirty="0"/>
          </a:p>
        </p:txBody>
      </p:sp>
      <p:pic>
        <p:nvPicPr>
          <p:cNvPr id="4" name="Picture 3"/>
          <p:cNvPicPr>
            <a:picLocks noChangeAspect="1"/>
          </p:cNvPicPr>
          <p:nvPr/>
        </p:nvPicPr>
        <p:blipFill>
          <a:blip r:embed="rId2"/>
          <a:stretch>
            <a:fillRect/>
          </a:stretch>
        </p:blipFill>
        <p:spPr>
          <a:xfrm>
            <a:off x="719137" y="1976437"/>
            <a:ext cx="5838825" cy="3019425"/>
          </a:xfrm>
          <a:prstGeom prst="rect">
            <a:avLst/>
          </a:prstGeom>
        </p:spPr>
      </p:pic>
    </p:spTree>
    <p:extLst>
      <p:ext uri="{BB962C8B-B14F-4D97-AF65-F5344CB8AC3E}">
        <p14:creationId xmlns:p14="http://schemas.microsoft.com/office/powerpoint/2010/main" val="122599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IN" dirty="0">
                <a:solidFill>
                  <a:srgbClr val="7030A0"/>
                </a:solidFill>
              </a:rPr>
              <a:t>Example</a:t>
            </a:r>
          </a:p>
        </p:txBody>
      </p:sp>
      <p:pic>
        <p:nvPicPr>
          <p:cNvPr id="6" name="Picture 5"/>
          <p:cNvPicPr>
            <a:picLocks noChangeAspect="1"/>
          </p:cNvPicPr>
          <p:nvPr/>
        </p:nvPicPr>
        <p:blipFill>
          <a:blip r:embed="rId2"/>
          <a:stretch>
            <a:fillRect/>
          </a:stretch>
        </p:blipFill>
        <p:spPr>
          <a:xfrm>
            <a:off x="1824037" y="1566862"/>
            <a:ext cx="6100763" cy="4217652"/>
          </a:xfrm>
          <a:prstGeom prst="rect">
            <a:avLst/>
          </a:prstGeom>
        </p:spPr>
      </p:pic>
    </p:spTree>
    <p:extLst>
      <p:ext uri="{BB962C8B-B14F-4D97-AF65-F5344CB8AC3E}">
        <p14:creationId xmlns:p14="http://schemas.microsoft.com/office/powerpoint/2010/main" val="100415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1204201" y="2342285"/>
            <a:ext cx="8006060" cy="1938992"/>
          </a:xfrm>
          <a:prstGeom prst="rect">
            <a:avLst/>
          </a:prstGeom>
        </p:spPr>
        <p:txBody>
          <a:bodyPr wrap="square">
            <a:spAutoFit/>
          </a:bodyPr>
          <a:lstStyle/>
          <a:p>
            <a:pPr marL="342900" lvl="0" indent="-342900">
              <a:buFont typeface="Wingdings" panose="05000000000000000000" pitchFamily="2" charset="2"/>
              <a:buChar char="Ø"/>
            </a:pPr>
            <a:r>
              <a:rPr lang="en-IN" sz="2400" b="1" dirty="0">
                <a:solidFill>
                  <a:srgbClr val="00B050"/>
                </a:solidFill>
              </a:rPr>
              <a:t>Need for Concurrency Control in database systems</a:t>
            </a:r>
          </a:p>
          <a:p>
            <a:pPr marL="342900" lvl="0" indent="-342900">
              <a:buFont typeface="Wingdings" panose="05000000000000000000" pitchFamily="2" charset="2"/>
              <a:buChar char="Ø"/>
            </a:pPr>
            <a:r>
              <a:rPr lang="en-IN" sz="2400" b="1" dirty="0">
                <a:solidFill>
                  <a:srgbClr val="00B050"/>
                </a:solidFill>
              </a:rPr>
              <a:t>Lock-based protocols</a:t>
            </a:r>
          </a:p>
          <a:p>
            <a:pPr marL="342900" lvl="0" indent="-342900">
              <a:buFont typeface="Wingdings" panose="05000000000000000000" pitchFamily="2" charset="2"/>
              <a:buChar char="Ø"/>
            </a:pPr>
            <a:r>
              <a:rPr lang="en-IN" sz="2400" b="1" dirty="0">
                <a:solidFill>
                  <a:srgbClr val="00B050"/>
                </a:solidFill>
              </a:rPr>
              <a:t>Two-phase locking techniques for concurrency control</a:t>
            </a:r>
          </a:p>
          <a:p>
            <a:pPr marL="342900" lvl="0" indent="-342900">
              <a:buFont typeface="Wingdings" panose="05000000000000000000" pitchFamily="2" charset="2"/>
              <a:buChar char="Ø"/>
            </a:pPr>
            <a:r>
              <a:rPr lang="en-IN" sz="2400" b="1" dirty="0">
                <a:solidFill>
                  <a:srgbClr val="00B050"/>
                </a:solidFill>
              </a:rPr>
              <a:t>Deadlock situation</a:t>
            </a:r>
          </a:p>
          <a:p>
            <a:pPr marL="342900" lvl="0" indent="-342900">
              <a:buFont typeface="Wingdings" panose="05000000000000000000" pitchFamily="2" charset="2"/>
              <a:buChar char="Ø"/>
            </a:pPr>
            <a:r>
              <a:rPr lang="en-IN" sz="2400" b="1" dirty="0">
                <a:solidFill>
                  <a:srgbClr val="00B050"/>
                </a:solidFill>
              </a:rPr>
              <a:t>Timestamp-based protocols</a:t>
            </a:r>
          </a:p>
        </p:txBody>
      </p:sp>
      <p:sp>
        <p:nvSpPr>
          <p:cNvPr id="2" name="Rectangle 1"/>
          <p:cNvSpPr/>
          <p:nvPr/>
        </p:nvSpPr>
        <p:spPr>
          <a:xfrm>
            <a:off x="2259386" y="5205052"/>
            <a:ext cx="5727657" cy="738664"/>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dirty="0">
                <a:solidFill>
                  <a:srgbClr val="7030A0"/>
                </a:solidFill>
              </a:rPr>
              <a:t>T1-Chapter 18</a:t>
            </a:r>
          </a:p>
          <a:p>
            <a:r>
              <a:rPr lang="en-IN" i="1" dirty="0">
                <a:solidFill>
                  <a:srgbClr val="7030A0"/>
                </a:solidFill>
              </a:rPr>
              <a:t>                               Sections:   </a:t>
            </a:r>
            <a:r>
              <a:rPr lang="en-IN" dirty="0">
                <a:solidFill>
                  <a:srgbClr val="7030A0"/>
                </a:solidFill>
              </a:rPr>
              <a:t>18.1, 18.2</a:t>
            </a:r>
            <a:endParaRPr lang="en-IN" sz="2400" b="1" dirty="0">
              <a:solidFill>
                <a:srgbClr val="7030A0"/>
              </a:solidFill>
            </a:endParaRPr>
          </a:p>
        </p:txBody>
      </p:sp>
    </p:spTree>
    <p:extLst>
      <p:ext uri="{BB962C8B-B14F-4D97-AF65-F5344CB8AC3E}">
        <p14:creationId xmlns:p14="http://schemas.microsoft.com/office/powerpoint/2010/main" val="1803597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Correctness of timestamp ordering Protocol</a:t>
            </a:r>
          </a:p>
        </p:txBody>
      </p:sp>
      <p:pic>
        <p:nvPicPr>
          <p:cNvPr id="6" name="Picture 5"/>
          <p:cNvPicPr>
            <a:picLocks noChangeAspect="1"/>
          </p:cNvPicPr>
          <p:nvPr/>
        </p:nvPicPr>
        <p:blipFill>
          <a:blip r:embed="rId2"/>
          <a:stretch>
            <a:fillRect/>
          </a:stretch>
        </p:blipFill>
        <p:spPr>
          <a:xfrm>
            <a:off x="1472572" y="1809750"/>
            <a:ext cx="6161716" cy="3748087"/>
          </a:xfrm>
          <a:prstGeom prst="rect">
            <a:avLst/>
          </a:prstGeom>
        </p:spPr>
      </p:pic>
    </p:spTree>
    <p:extLst>
      <p:ext uri="{BB962C8B-B14F-4D97-AF65-F5344CB8AC3E}">
        <p14:creationId xmlns:p14="http://schemas.microsoft.com/office/powerpoint/2010/main" val="153022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Recoverability and Cascade freedom</a:t>
            </a:r>
          </a:p>
        </p:txBody>
      </p:sp>
      <p:pic>
        <p:nvPicPr>
          <p:cNvPr id="4" name="Picture 3"/>
          <p:cNvPicPr>
            <a:picLocks noChangeAspect="1"/>
          </p:cNvPicPr>
          <p:nvPr/>
        </p:nvPicPr>
        <p:blipFill>
          <a:blip r:embed="rId2"/>
          <a:stretch>
            <a:fillRect/>
          </a:stretch>
        </p:blipFill>
        <p:spPr>
          <a:xfrm>
            <a:off x="1157287" y="1947862"/>
            <a:ext cx="5648325" cy="3609975"/>
          </a:xfrm>
          <a:prstGeom prst="rect">
            <a:avLst/>
          </a:prstGeom>
        </p:spPr>
      </p:pic>
    </p:spTree>
    <p:extLst>
      <p:ext uri="{BB962C8B-B14F-4D97-AF65-F5344CB8AC3E}">
        <p14:creationId xmlns:p14="http://schemas.microsoft.com/office/powerpoint/2010/main" val="2740410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Thomas Write Rule</a:t>
            </a:r>
          </a:p>
        </p:txBody>
      </p:sp>
      <p:pic>
        <p:nvPicPr>
          <p:cNvPr id="4" name="Picture 3"/>
          <p:cNvPicPr>
            <a:picLocks noChangeAspect="1"/>
          </p:cNvPicPr>
          <p:nvPr/>
        </p:nvPicPr>
        <p:blipFill>
          <a:blip r:embed="rId2"/>
          <a:stretch>
            <a:fillRect/>
          </a:stretch>
        </p:blipFill>
        <p:spPr>
          <a:xfrm>
            <a:off x="2214562" y="1947862"/>
            <a:ext cx="5667375" cy="3724275"/>
          </a:xfrm>
          <a:prstGeom prst="rect">
            <a:avLst/>
          </a:prstGeom>
        </p:spPr>
      </p:pic>
    </p:spTree>
    <p:extLst>
      <p:ext uri="{BB962C8B-B14F-4D97-AF65-F5344CB8AC3E}">
        <p14:creationId xmlns:p14="http://schemas.microsoft.com/office/powerpoint/2010/main" val="2608191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055" y="1704181"/>
            <a:ext cx="6317745" cy="4391819"/>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Deadlock and starvation</a:t>
            </a:r>
          </a:p>
        </p:txBody>
      </p:sp>
      <p:pic>
        <p:nvPicPr>
          <p:cNvPr id="5" name="Picture 4"/>
          <p:cNvPicPr>
            <a:picLocks noChangeAspect="1"/>
          </p:cNvPicPr>
          <p:nvPr/>
        </p:nvPicPr>
        <p:blipFill>
          <a:blip r:embed="rId3"/>
          <a:stretch>
            <a:fillRect/>
          </a:stretch>
        </p:blipFill>
        <p:spPr>
          <a:xfrm>
            <a:off x="6543675" y="2185590"/>
            <a:ext cx="5467350" cy="3200400"/>
          </a:xfrm>
          <a:prstGeom prst="rect">
            <a:avLst/>
          </a:prstGeom>
        </p:spPr>
      </p:pic>
    </p:spTree>
    <p:extLst>
      <p:ext uri="{BB962C8B-B14F-4D97-AF65-F5344CB8AC3E}">
        <p14:creationId xmlns:p14="http://schemas.microsoft.com/office/powerpoint/2010/main" val="945332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Starvation</a:t>
            </a:r>
          </a:p>
        </p:txBody>
      </p:sp>
      <p:pic>
        <p:nvPicPr>
          <p:cNvPr id="6" name="Picture 5"/>
          <p:cNvPicPr>
            <a:picLocks noChangeAspect="1"/>
          </p:cNvPicPr>
          <p:nvPr/>
        </p:nvPicPr>
        <p:blipFill>
          <a:blip r:embed="rId2"/>
          <a:stretch>
            <a:fillRect/>
          </a:stretch>
        </p:blipFill>
        <p:spPr>
          <a:xfrm>
            <a:off x="1652587" y="2109787"/>
            <a:ext cx="6176963" cy="4019521"/>
          </a:xfrm>
          <a:prstGeom prst="rect">
            <a:avLst/>
          </a:prstGeom>
        </p:spPr>
      </p:pic>
    </p:spTree>
    <p:extLst>
      <p:ext uri="{BB962C8B-B14F-4D97-AF65-F5344CB8AC3E}">
        <p14:creationId xmlns:p14="http://schemas.microsoft.com/office/powerpoint/2010/main" val="3974478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70C0"/>
                </a:solidFill>
              </a:rPr>
              <a:t>Deadlocks</a:t>
            </a:r>
          </a:p>
        </p:txBody>
      </p:sp>
      <p:sp>
        <p:nvSpPr>
          <p:cNvPr id="5" name="Rectangle 4"/>
          <p:cNvSpPr/>
          <p:nvPr/>
        </p:nvSpPr>
        <p:spPr>
          <a:xfrm>
            <a:off x="406400" y="1673502"/>
            <a:ext cx="5436461" cy="4555093"/>
          </a:xfrm>
          <a:prstGeom prst="rect">
            <a:avLst/>
          </a:prstGeom>
        </p:spPr>
        <p:txBody>
          <a:bodyPr wrap="square">
            <a:spAutoFit/>
          </a:bodyPr>
          <a:lstStyle/>
          <a:p>
            <a:pPr marL="342900" lvl="0" indent="-342900" algn="just">
              <a:lnSpc>
                <a:spcPts val="1800"/>
              </a:lnSpc>
              <a:spcAft>
                <a:spcPts val="1200"/>
              </a:spcAft>
              <a:buFont typeface="Wingdings" panose="05000000000000000000" pitchFamily="2" charset="2"/>
              <a:buChar char=""/>
            </a:pP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In a multi-process system, deadlock is an unwanted situation that arises in a shared resource environment, where a process indefinitely waits for a resource that is held by another process.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Font typeface="Wingdings" panose="05000000000000000000" pitchFamily="2" charset="2"/>
              <a:buChar char=""/>
            </a:pP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For example, assume a set of transactions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0</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1</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2</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r>
              <a:rPr lang="en-IN" sz="1600" dirty="0" err="1">
                <a:solidFill>
                  <a:srgbClr val="000000"/>
                </a:solidFill>
                <a:latin typeface="Verdana" panose="020B0604030504040204" pitchFamily="34" charset="0"/>
                <a:ea typeface="Times New Roman" panose="02020603050405020304" pitchFamily="18" charset="0"/>
                <a:cs typeface="Times New Roman" panose="02020603050405020304" pitchFamily="18" charset="0"/>
              </a:rPr>
              <a:t>T</a:t>
            </a:r>
            <a:r>
              <a:rPr lang="en-IN" sz="1600" baseline="-25000" dirty="0" err="1">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0</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needs a resource X to complete its task. Resource X is held by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1</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and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1</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is waiting for a resource Y, which is held by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2</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2</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is waiting for resource Z, which is held by T</a:t>
            </a:r>
            <a:r>
              <a:rPr lang="en-IN" sz="1600" baseline="-25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0</a:t>
            </a: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Thus, all the processes wait for each other to release resources. In this situation, none of the processes can finish their task. This situation is known as a deadlock.</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Font typeface="Wingdings" panose="05000000000000000000" pitchFamily="2" charset="2"/>
              <a:buChar char=""/>
            </a:pPr>
            <a:r>
              <a:rPr lang="en-IN" sz="16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Deadlocks are not healthy for a system. In case a system is stuck in a deadlock, the transactions involved in the deadlock are either rolled back or restarted.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281898" y="1682543"/>
            <a:ext cx="5362575" cy="1190625"/>
          </a:xfrm>
          <a:prstGeom prst="rect">
            <a:avLst/>
          </a:prstGeom>
        </p:spPr>
      </p:pic>
      <p:sp>
        <p:nvSpPr>
          <p:cNvPr id="8" name="TextBox 7"/>
          <p:cNvSpPr txBox="1"/>
          <p:nvPr/>
        </p:nvSpPr>
        <p:spPr>
          <a:xfrm>
            <a:off x="6555783" y="3239146"/>
            <a:ext cx="4107051" cy="1754326"/>
          </a:xfrm>
          <a:prstGeom prst="rect">
            <a:avLst/>
          </a:prstGeom>
          <a:noFill/>
        </p:spPr>
        <p:txBody>
          <a:bodyPr wrap="square" rtlCol="0">
            <a:spAutoFit/>
          </a:bodyPr>
          <a:lstStyle/>
          <a:p>
            <a:r>
              <a:rPr lang="en-IN" dirty="0"/>
              <a:t> </a:t>
            </a:r>
            <a:r>
              <a:rPr lang="en-IN" b="1" dirty="0">
                <a:solidFill>
                  <a:srgbClr val="7030A0"/>
                </a:solidFill>
              </a:rPr>
              <a:t>Deadlocks can be :</a:t>
            </a:r>
          </a:p>
          <a:p>
            <a:endParaRPr lang="en-IN" b="1" dirty="0">
              <a:solidFill>
                <a:srgbClr val="7030A0"/>
              </a:solidFill>
            </a:endParaRPr>
          </a:p>
          <a:p>
            <a:pPr marL="342900" indent="-342900">
              <a:buAutoNum type="arabicPeriod"/>
            </a:pPr>
            <a:r>
              <a:rPr lang="en-IN" b="1" dirty="0">
                <a:solidFill>
                  <a:srgbClr val="7030A0"/>
                </a:solidFill>
              </a:rPr>
              <a:t>Prevented</a:t>
            </a:r>
          </a:p>
          <a:p>
            <a:pPr marL="342900" indent="-342900">
              <a:buAutoNum type="arabicPeriod"/>
            </a:pPr>
            <a:r>
              <a:rPr lang="en-IN" b="1" dirty="0">
                <a:solidFill>
                  <a:srgbClr val="7030A0"/>
                </a:solidFill>
              </a:rPr>
              <a:t>Detected</a:t>
            </a:r>
          </a:p>
          <a:p>
            <a:r>
              <a:rPr lang="en-IN" b="1" dirty="0">
                <a:solidFill>
                  <a:srgbClr val="7030A0"/>
                </a:solidFill>
              </a:rPr>
              <a:t>3.   Avoided</a:t>
            </a:r>
          </a:p>
          <a:p>
            <a:pPr marL="342900" indent="-342900">
              <a:buAutoNum type="arabicPeriod"/>
            </a:pPr>
            <a:endParaRPr lang="en-IN" dirty="0"/>
          </a:p>
        </p:txBody>
      </p:sp>
    </p:spTree>
    <p:extLst>
      <p:ext uri="{BB962C8B-B14F-4D97-AF65-F5344CB8AC3E}">
        <p14:creationId xmlns:p14="http://schemas.microsoft.com/office/powerpoint/2010/main" val="3841801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6025931" cy="4525963"/>
          </a:xfrm>
        </p:spPr>
        <p:txBody>
          <a:bodyPr>
            <a:normAutofit fontScale="70000" lnSpcReduction="20000"/>
          </a:bodyPr>
          <a:lstStyle/>
          <a:p>
            <a:r>
              <a:rPr lang="en-IN" dirty="0"/>
              <a:t>      CREATE TABLE t1 (</a:t>
            </a:r>
            <a:r>
              <a:rPr lang="en-IN" dirty="0" err="1"/>
              <a:t>i</a:t>
            </a:r>
            <a:r>
              <a:rPr lang="en-IN" dirty="0"/>
              <a:t> </a:t>
            </a:r>
            <a:r>
              <a:rPr lang="en-IN" dirty="0" err="1"/>
              <a:t>int</a:t>
            </a:r>
            <a:r>
              <a:rPr lang="en-IN" dirty="0"/>
              <a:t>);</a:t>
            </a:r>
            <a:br>
              <a:rPr lang="en-IN" dirty="0"/>
            </a:br>
            <a:r>
              <a:rPr lang="en-IN" dirty="0"/>
              <a:t>CREATE TABLE t2 (</a:t>
            </a:r>
            <a:r>
              <a:rPr lang="en-IN" dirty="0" err="1"/>
              <a:t>i</a:t>
            </a:r>
            <a:r>
              <a:rPr lang="en-IN" dirty="0"/>
              <a:t> </a:t>
            </a:r>
            <a:r>
              <a:rPr lang="en-IN" dirty="0" err="1"/>
              <a:t>int</a:t>
            </a:r>
            <a:r>
              <a:rPr lang="en-IN" dirty="0"/>
              <a:t>);</a:t>
            </a:r>
            <a:br>
              <a:rPr lang="en-IN" dirty="0"/>
            </a:br>
            <a:br>
              <a:rPr lang="en-IN" dirty="0"/>
            </a:br>
            <a:r>
              <a:rPr lang="en-IN" dirty="0"/>
              <a:t>INSERT t1 SELECT 1;</a:t>
            </a:r>
            <a:br>
              <a:rPr lang="en-IN" dirty="0"/>
            </a:br>
            <a:r>
              <a:rPr lang="en-IN" dirty="0"/>
              <a:t>INSERT t2 SELECT 9;</a:t>
            </a:r>
            <a:br>
              <a:rPr lang="en-IN" dirty="0"/>
            </a:br>
            <a:br>
              <a:rPr lang="en-IN" dirty="0"/>
            </a:br>
            <a:br>
              <a:rPr lang="en-IN" dirty="0"/>
            </a:br>
            <a:r>
              <a:rPr lang="en-IN" dirty="0"/>
              <a:t>/* in one window enter: */</a:t>
            </a:r>
            <a:br>
              <a:rPr lang="en-IN" dirty="0"/>
            </a:br>
            <a:r>
              <a:rPr lang="en-IN" dirty="0"/>
              <a:t>BEGIN TRAN</a:t>
            </a:r>
            <a:br>
              <a:rPr lang="en-IN" dirty="0"/>
            </a:br>
            <a:r>
              <a:rPr lang="en-IN" dirty="0"/>
              <a:t>UPDATE t1 SET </a:t>
            </a:r>
            <a:r>
              <a:rPr lang="en-IN" dirty="0" err="1"/>
              <a:t>i</a:t>
            </a:r>
            <a:r>
              <a:rPr lang="en-IN" dirty="0"/>
              <a:t> = 11 WHERE </a:t>
            </a:r>
            <a:r>
              <a:rPr lang="en-IN" dirty="0" err="1"/>
              <a:t>i</a:t>
            </a:r>
            <a:r>
              <a:rPr lang="en-IN" dirty="0"/>
              <a:t> = 1</a:t>
            </a:r>
            <a:br>
              <a:rPr lang="en-IN" dirty="0"/>
            </a:br>
            <a:r>
              <a:rPr lang="en-IN" dirty="0"/>
              <a:t>WAITFOR DELAY '00:00:20'</a:t>
            </a:r>
            <a:br>
              <a:rPr lang="en-IN" dirty="0"/>
            </a:br>
            <a:r>
              <a:rPr lang="en-IN" dirty="0"/>
              <a:t>UPDATE t2 SET </a:t>
            </a:r>
            <a:r>
              <a:rPr lang="en-IN" dirty="0" err="1"/>
              <a:t>i</a:t>
            </a:r>
            <a:r>
              <a:rPr lang="en-IN" dirty="0"/>
              <a:t> = 99 WHERE </a:t>
            </a:r>
            <a:r>
              <a:rPr lang="en-IN" dirty="0" err="1"/>
              <a:t>i</a:t>
            </a:r>
            <a:r>
              <a:rPr lang="en-IN" dirty="0"/>
              <a:t> = 9</a:t>
            </a:r>
            <a:br>
              <a:rPr lang="en-IN" dirty="0"/>
            </a:br>
            <a:r>
              <a:rPr lang="en-IN" dirty="0"/>
              <a:t>COMMIT</a:t>
            </a:r>
            <a:br>
              <a:rPr lang="en-IN" dirty="0"/>
            </a:br>
            <a:br>
              <a:rPr lang="en-IN" dirty="0"/>
            </a:br>
            <a:r>
              <a:rPr lang="en-IN" dirty="0"/>
              <a:t>/* in a second window (another transaction) enter: */</a:t>
            </a:r>
            <a:br>
              <a:rPr lang="en-IN" dirty="0"/>
            </a:br>
            <a:r>
              <a:rPr lang="en-IN" dirty="0"/>
              <a:t>BEGIN TRAN</a:t>
            </a:r>
            <a:br>
              <a:rPr lang="en-IN" dirty="0"/>
            </a:br>
            <a:r>
              <a:rPr lang="en-IN" dirty="0"/>
              <a:t>UPDATE t2 SET </a:t>
            </a:r>
            <a:r>
              <a:rPr lang="en-IN" dirty="0" err="1"/>
              <a:t>i</a:t>
            </a:r>
            <a:r>
              <a:rPr lang="en-IN" dirty="0"/>
              <a:t> = 99 WHERE </a:t>
            </a:r>
            <a:r>
              <a:rPr lang="en-IN" dirty="0" err="1"/>
              <a:t>i</a:t>
            </a:r>
            <a:r>
              <a:rPr lang="en-IN" dirty="0"/>
              <a:t> = 9</a:t>
            </a:r>
            <a:br>
              <a:rPr lang="en-IN" dirty="0"/>
            </a:br>
            <a:r>
              <a:rPr lang="en-IN" dirty="0"/>
              <a:t>WAITFOR DELAY '00:00:20'</a:t>
            </a:r>
            <a:br>
              <a:rPr lang="en-IN" dirty="0"/>
            </a:br>
            <a:r>
              <a:rPr lang="en-IN" dirty="0"/>
              <a:t>UPDATE t1 SET </a:t>
            </a:r>
            <a:r>
              <a:rPr lang="en-IN" dirty="0" err="1"/>
              <a:t>i</a:t>
            </a:r>
            <a:r>
              <a:rPr lang="en-IN" dirty="0"/>
              <a:t> = 11 WHERE </a:t>
            </a:r>
            <a:r>
              <a:rPr lang="en-IN" dirty="0" err="1"/>
              <a:t>i</a:t>
            </a:r>
            <a:r>
              <a:rPr lang="en-IN" dirty="0"/>
              <a:t> = 1</a:t>
            </a:r>
            <a:br>
              <a:rPr lang="en-IN" dirty="0"/>
            </a:br>
            <a:r>
              <a:rPr lang="en-IN" dirty="0"/>
              <a:t>COMMIT</a:t>
            </a:r>
          </a:p>
        </p:txBody>
      </p:sp>
      <p:sp>
        <p:nvSpPr>
          <p:cNvPr id="3" name="Content Placeholder 2"/>
          <p:cNvSpPr>
            <a:spLocks noGrp="1"/>
          </p:cNvSpPr>
          <p:nvPr>
            <p:ph sz="quarter" idx="10"/>
          </p:nvPr>
        </p:nvSpPr>
        <p:spPr/>
        <p:txBody>
          <a:bodyPr/>
          <a:lstStyle/>
          <a:p>
            <a:r>
              <a:rPr lang="en-IN" dirty="0"/>
              <a:t>How do you simulate a deadlock?</a:t>
            </a:r>
          </a:p>
        </p:txBody>
      </p:sp>
      <p:sp>
        <p:nvSpPr>
          <p:cNvPr id="4" name="TextBox 3"/>
          <p:cNvSpPr txBox="1"/>
          <p:nvPr/>
        </p:nvSpPr>
        <p:spPr>
          <a:xfrm>
            <a:off x="7819696" y="2002493"/>
            <a:ext cx="2968441" cy="2862322"/>
          </a:xfrm>
          <a:prstGeom prst="rect">
            <a:avLst/>
          </a:prstGeom>
          <a:noFill/>
        </p:spPr>
        <p:txBody>
          <a:bodyPr wrap="none" rtlCol="0">
            <a:spAutoFit/>
          </a:bodyPr>
          <a:lstStyle/>
          <a:p>
            <a:r>
              <a:rPr lang="en-IN" dirty="0"/>
              <a:t>BEGIN TRANS</a:t>
            </a:r>
          </a:p>
          <a:p>
            <a:r>
              <a:rPr lang="en-IN" dirty="0"/>
              <a:t>Update or delete or insert ..</a:t>
            </a:r>
          </a:p>
          <a:p>
            <a:r>
              <a:rPr lang="en-IN" dirty="0"/>
              <a:t>END</a:t>
            </a:r>
          </a:p>
          <a:p>
            <a:endParaRPr lang="en-IN" dirty="0"/>
          </a:p>
          <a:p>
            <a:endParaRPr lang="en-IN" dirty="0"/>
          </a:p>
          <a:p>
            <a:endParaRPr lang="en-IN" dirty="0"/>
          </a:p>
          <a:p>
            <a:endParaRPr lang="en-IN" dirty="0"/>
          </a:p>
          <a:p>
            <a:r>
              <a:rPr lang="en-IN" dirty="0">
                <a:highlight>
                  <a:srgbClr val="FFFF00"/>
                </a:highlight>
              </a:rPr>
              <a:t>Note:</a:t>
            </a:r>
          </a:p>
          <a:p>
            <a:r>
              <a:rPr lang="en-IN" dirty="0">
                <a:highlight>
                  <a:srgbClr val="FFFF00"/>
                </a:highlight>
              </a:rPr>
              <a:t>Locks are not released until a </a:t>
            </a:r>
          </a:p>
          <a:p>
            <a:r>
              <a:rPr lang="en-IN" dirty="0">
                <a:highlight>
                  <a:srgbClr val="FFFF00"/>
                </a:highlight>
              </a:rPr>
              <a:t>ROLLBACK or COMMIT</a:t>
            </a:r>
          </a:p>
        </p:txBody>
      </p:sp>
    </p:spTree>
    <p:extLst>
      <p:ext uri="{BB962C8B-B14F-4D97-AF65-F5344CB8AC3E}">
        <p14:creationId xmlns:p14="http://schemas.microsoft.com/office/powerpoint/2010/main" val="1241832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70C0"/>
                </a:solidFill>
              </a:rPr>
              <a:t>Deadlock Prevention</a:t>
            </a:r>
          </a:p>
          <a:p>
            <a:endParaRPr lang="en-IN" dirty="0"/>
          </a:p>
        </p:txBody>
      </p:sp>
      <p:sp>
        <p:nvSpPr>
          <p:cNvPr id="4" name="Rectangle 3"/>
          <p:cNvSpPr/>
          <p:nvPr/>
        </p:nvSpPr>
        <p:spPr>
          <a:xfrm>
            <a:off x="406400" y="1612828"/>
            <a:ext cx="4249821" cy="3970318"/>
          </a:xfrm>
          <a:prstGeom prst="rect">
            <a:avLst/>
          </a:prstGeom>
        </p:spPr>
        <p:txBody>
          <a:bodyPr wrap="square">
            <a:spAutoFit/>
          </a:bodyPr>
          <a:lstStyle/>
          <a:p>
            <a:r>
              <a:rPr lang="en-IN" b="1" dirty="0"/>
              <a:t>Deadlock Prevention</a:t>
            </a:r>
          </a:p>
          <a:p>
            <a:pPr marL="285750" indent="-285750">
              <a:buFont typeface="Wingdings" panose="05000000000000000000" pitchFamily="2" charset="2"/>
              <a:buChar char="Ø"/>
            </a:pPr>
            <a:r>
              <a:rPr lang="en-IN" dirty="0"/>
              <a:t>To prevent any deadlock situation in the system, the DBMS aggressively inspects all the operations, where transactions are about to execute. The DBMS inspects the operations and </a:t>
            </a:r>
            <a:r>
              <a:rPr lang="en-IN" dirty="0" err="1"/>
              <a:t>analyzes</a:t>
            </a:r>
            <a:r>
              <a:rPr lang="en-IN" dirty="0"/>
              <a:t> if they can create a deadlock situation. If it finds that a deadlock situation might occur, then that transaction is never allowed to be executed.</a:t>
            </a:r>
          </a:p>
          <a:p>
            <a:r>
              <a:rPr lang="en-IN" dirty="0"/>
              <a:t>There are deadlock prevention schemes that use </a:t>
            </a:r>
            <a:r>
              <a:rPr lang="en-IN" dirty="0">
                <a:solidFill>
                  <a:srgbClr val="0070C0"/>
                </a:solidFill>
              </a:rPr>
              <a:t>timestamp ordering mechanism of transactions in order to predetermine a deadlock situation.</a:t>
            </a:r>
            <a:r>
              <a:rPr lang="en-IN" dirty="0"/>
              <a:t> </a:t>
            </a:r>
            <a:endParaRPr lang="en-IN" dirty="0">
              <a:solidFill>
                <a:srgbClr val="0070C0"/>
              </a:solidFill>
            </a:endParaRPr>
          </a:p>
        </p:txBody>
      </p:sp>
      <p:sp>
        <p:nvSpPr>
          <p:cNvPr id="5" name="TextBox 4"/>
          <p:cNvSpPr txBox="1"/>
          <p:nvPr/>
        </p:nvSpPr>
        <p:spPr>
          <a:xfrm>
            <a:off x="5907504" y="1612828"/>
            <a:ext cx="5474369" cy="3693319"/>
          </a:xfrm>
          <a:prstGeom prst="rect">
            <a:avLst/>
          </a:prstGeom>
          <a:noFill/>
        </p:spPr>
        <p:txBody>
          <a:bodyPr wrap="square" rtlCol="0">
            <a:spAutoFit/>
          </a:bodyPr>
          <a:lstStyle/>
          <a:p>
            <a:r>
              <a:rPr lang="en-IN" b="1" dirty="0">
                <a:solidFill>
                  <a:srgbClr val="7030A0"/>
                </a:solidFill>
              </a:rPr>
              <a:t>Wait-Die Scheme</a:t>
            </a:r>
          </a:p>
          <a:p>
            <a:r>
              <a:rPr lang="en-IN" dirty="0"/>
              <a:t>In this scheme, if a transaction requests to lock a resource (data item), which is already held with a conflicting lock by another transaction, then one of the two possibilities may occur −</a:t>
            </a:r>
          </a:p>
          <a:p>
            <a:pPr lvl="0"/>
            <a:r>
              <a:rPr lang="en-IN" dirty="0"/>
              <a:t>If TS(</a:t>
            </a:r>
            <a:r>
              <a:rPr lang="en-IN" dirty="0" err="1"/>
              <a:t>T</a:t>
            </a:r>
            <a:r>
              <a:rPr lang="en-IN" baseline="-25000" dirty="0" err="1"/>
              <a:t>i</a:t>
            </a:r>
            <a:r>
              <a:rPr lang="en-IN" dirty="0"/>
              <a:t>) &lt; TS(</a:t>
            </a:r>
            <a:r>
              <a:rPr lang="en-IN" dirty="0" err="1"/>
              <a:t>T</a:t>
            </a:r>
            <a:r>
              <a:rPr lang="en-IN" baseline="-25000" dirty="0" err="1"/>
              <a:t>j</a:t>
            </a:r>
            <a:r>
              <a:rPr lang="en-IN" dirty="0"/>
              <a:t>) − that is </a:t>
            </a:r>
            <a:r>
              <a:rPr lang="en-IN" dirty="0" err="1"/>
              <a:t>T</a:t>
            </a:r>
            <a:r>
              <a:rPr lang="en-IN" baseline="-25000" dirty="0" err="1"/>
              <a:t>i</a:t>
            </a:r>
            <a:r>
              <a:rPr lang="en-IN" dirty="0"/>
              <a:t>, which is requesting a conflicting lock, is older than </a:t>
            </a:r>
            <a:r>
              <a:rPr lang="en-IN" dirty="0" err="1"/>
              <a:t>T</a:t>
            </a:r>
            <a:r>
              <a:rPr lang="en-IN" baseline="-25000" dirty="0" err="1"/>
              <a:t>j</a:t>
            </a:r>
            <a:r>
              <a:rPr lang="en-IN" dirty="0"/>
              <a:t> − then </a:t>
            </a:r>
            <a:r>
              <a:rPr lang="en-IN" dirty="0" err="1"/>
              <a:t>T</a:t>
            </a:r>
            <a:r>
              <a:rPr lang="en-IN" baseline="-25000" dirty="0" err="1"/>
              <a:t>i</a:t>
            </a:r>
            <a:r>
              <a:rPr lang="en-IN" dirty="0"/>
              <a:t> is allowed to wait until the data-item is available.</a:t>
            </a:r>
          </a:p>
          <a:p>
            <a:pPr lvl="0"/>
            <a:r>
              <a:rPr lang="en-IN" dirty="0"/>
              <a:t>If TS(</a:t>
            </a:r>
            <a:r>
              <a:rPr lang="en-IN" dirty="0" err="1"/>
              <a:t>T</a:t>
            </a:r>
            <a:r>
              <a:rPr lang="en-IN" baseline="-25000" dirty="0" err="1"/>
              <a:t>i</a:t>
            </a:r>
            <a:r>
              <a:rPr lang="en-IN" dirty="0"/>
              <a:t>) &gt; TS(</a:t>
            </a:r>
            <a:r>
              <a:rPr lang="en-IN" dirty="0" err="1"/>
              <a:t>t</a:t>
            </a:r>
            <a:r>
              <a:rPr lang="en-IN" baseline="-25000" dirty="0" err="1"/>
              <a:t>j</a:t>
            </a:r>
            <a:r>
              <a:rPr lang="en-IN" dirty="0"/>
              <a:t>) − that is </a:t>
            </a:r>
            <a:r>
              <a:rPr lang="en-IN" dirty="0" err="1"/>
              <a:t>T</a:t>
            </a:r>
            <a:r>
              <a:rPr lang="en-IN" baseline="-25000" dirty="0" err="1"/>
              <a:t>i</a:t>
            </a:r>
            <a:r>
              <a:rPr lang="en-IN" dirty="0"/>
              <a:t> is younger than </a:t>
            </a:r>
            <a:r>
              <a:rPr lang="en-IN" dirty="0" err="1"/>
              <a:t>T</a:t>
            </a:r>
            <a:r>
              <a:rPr lang="en-IN" baseline="-25000" dirty="0" err="1"/>
              <a:t>j</a:t>
            </a:r>
            <a:r>
              <a:rPr lang="en-IN" dirty="0"/>
              <a:t> − then </a:t>
            </a:r>
            <a:r>
              <a:rPr lang="en-IN" dirty="0" err="1"/>
              <a:t>T</a:t>
            </a:r>
            <a:r>
              <a:rPr lang="en-IN" baseline="-25000" dirty="0" err="1"/>
              <a:t>i</a:t>
            </a:r>
            <a:r>
              <a:rPr lang="en-IN" dirty="0"/>
              <a:t> dies. </a:t>
            </a:r>
            <a:r>
              <a:rPr lang="en-IN" dirty="0" err="1"/>
              <a:t>T</a:t>
            </a:r>
            <a:r>
              <a:rPr lang="en-IN" baseline="-25000" dirty="0" err="1"/>
              <a:t>i</a:t>
            </a:r>
            <a:r>
              <a:rPr lang="en-IN" dirty="0"/>
              <a:t> is restarted later with a random delay but with the same timestamp.</a:t>
            </a:r>
          </a:p>
          <a:p>
            <a:r>
              <a:rPr lang="en-IN" b="1" dirty="0">
                <a:solidFill>
                  <a:srgbClr val="7030A0"/>
                </a:solidFill>
              </a:rPr>
              <a:t>This scheme allows the older transaction to wait but kills the younger one.</a:t>
            </a:r>
          </a:p>
        </p:txBody>
      </p:sp>
    </p:spTree>
    <p:extLst>
      <p:ext uri="{BB962C8B-B14F-4D97-AF65-F5344CB8AC3E}">
        <p14:creationId xmlns:p14="http://schemas.microsoft.com/office/powerpoint/2010/main" val="3584218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a:solidFill>
                  <a:srgbClr val="7030A0"/>
                </a:solidFill>
              </a:rPr>
              <a:t>Wound-Wait Scheme</a:t>
            </a:r>
          </a:p>
          <a:p>
            <a:r>
              <a:rPr lang="en-IN" dirty="0"/>
              <a:t>In this scheme, if a transaction requests to lock a resource (data item), which is already held with conflicting lock by some another transaction, one of the two possibilities may occur −</a:t>
            </a:r>
          </a:p>
          <a:p>
            <a:pPr lvl="0"/>
            <a:r>
              <a:rPr lang="en-IN" dirty="0"/>
              <a:t>If TS(</a:t>
            </a:r>
            <a:r>
              <a:rPr lang="en-IN" dirty="0" err="1"/>
              <a:t>T</a:t>
            </a:r>
            <a:r>
              <a:rPr lang="en-IN" baseline="-25000" dirty="0" err="1"/>
              <a:t>i</a:t>
            </a:r>
            <a:r>
              <a:rPr lang="en-IN" dirty="0"/>
              <a:t>) &lt; TS(</a:t>
            </a:r>
            <a:r>
              <a:rPr lang="en-IN" dirty="0" err="1"/>
              <a:t>T</a:t>
            </a:r>
            <a:r>
              <a:rPr lang="en-IN" baseline="-25000" dirty="0" err="1"/>
              <a:t>j</a:t>
            </a:r>
            <a:r>
              <a:rPr lang="en-IN" dirty="0"/>
              <a:t>), then </a:t>
            </a:r>
            <a:r>
              <a:rPr lang="en-IN" dirty="0" err="1"/>
              <a:t>T</a:t>
            </a:r>
            <a:r>
              <a:rPr lang="en-IN" baseline="-25000" dirty="0" err="1"/>
              <a:t>i</a:t>
            </a:r>
            <a:r>
              <a:rPr lang="en-IN" dirty="0"/>
              <a:t> forces </a:t>
            </a:r>
            <a:r>
              <a:rPr lang="en-IN" dirty="0" err="1"/>
              <a:t>T</a:t>
            </a:r>
            <a:r>
              <a:rPr lang="en-IN" baseline="-25000" dirty="0" err="1"/>
              <a:t>j</a:t>
            </a:r>
            <a:r>
              <a:rPr lang="en-IN" dirty="0"/>
              <a:t> to be rolled back − that is </a:t>
            </a:r>
            <a:r>
              <a:rPr lang="en-IN" dirty="0" err="1"/>
              <a:t>T</a:t>
            </a:r>
            <a:r>
              <a:rPr lang="en-IN" baseline="-25000" dirty="0" err="1"/>
              <a:t>i</a:t>
            </a:r>
            <a:r>
              <a:rPr lang="en-IN" dirty="0"/>
              <a:t> wounds </a:t>
            </a:r>
            <a:r>
              <a:rPr lang="en-IN" dirty="0" err="1"/>
              <a:t>T</a:t>
            </a:r>
            <a:r>
              <a:rPr lang="en-IN" baseline="-25000" dirty="0" err="1"/>
              <a:t>j</a:t>
            </a:r>
            <a:r>
              <a:rPr lang="en-IN" dirty="0"/>
              <a:t>. </a:t>
            </a:r>
            <a:r>
              <a:rPr lang="en-IN" dirty="0" err="1"/>
              <a:t>T</a:t>
            </a:r>
            <a:r>
              <a:rPr lang="en-IN" baseline="-25000" dirty="0" err="1"/>
              <a:t>j</a:t>
            </a:r>
            <a:r>
              <a:rPr lang="en-IN" dirty="0"/>
              <a:t> is restarted later with a random delay but with the same timestamp.</a:t>
            </a:r>
          </a:p>
          <a:p>
            <a:pPr lvl="0"/>
            <a:r>
              <a:rPr lang="en-IN" dirty="0"/>
              <a:t>If TS(</a:t>
            </a:r>
            <a:r>
              <a:rPr lang="en-IN" dirty="0" err="1"/>
              <a:t>T</a:t>
            </a:r>
            <a:r>
              <a:rPr lang="en-IN" baseline="-25000" dirty="0" err="1"/>
              <a:t>i</a:t>
            </a:r>
            <a:r>
              <a:rPr lang="en-IN" dirty="0"/>
              <a:t>) &gt; TS(</a:t>
            </a:r>
            <a:r>
              <a:rPr lang="en-IN" dirty="0" err="1"/>
              <a:t>T</a:t>
            </a:r>
            <a:r>
              <a:rPr lang="en-IN" baseline="-25000" dirty="0" err="1"/>
              <a:t>j</a:t>
            </a:r>
            <a:r>
              <a:rPr lang="en-IN" dirty="0"/>
              <a:t>), then </a:t>
            </a:r>
            <a:r>
              <a:rPr lang="en-IN" dirty="0" err="1"/>
              <a:t>T</a:t>
            </a:r>
            <a:r>
              <a:rPr lang="en-IN" baseline="-25000" dirty="0" err="1"/>
              <a:t>i</a:t>
            </a:r>
            <a:r>
              <a:rPr lang="en-IN" dirty="0"/>
              <a:t> is forced to wait until the resource is available.</a:t>
            </a:r>
          </a:p>
          <a:p>
            <a:r>
              <a:rPr lang="en-IN" dirty="0"/>
              <a:t>This scheme, allows the younger transaction to wait; but when an older transaction requests an item held by a younger one, the older transaction forces the younger one to abort and release the item.</a:t>
            </a:r>
          </a:p>
          <a:p>
            <a:r>
              <a:rPr lang="en-IN" b="1" dirty="0">
                <a:solidFill>
                  <a:srgbClr val="7030A0"/>
                </a:solidFill>
              </a:rPr>
              <a:t>In both the cases, the transaction that enters the system at a later stage is aborted.</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Wound-Wait Scheme</a:t>
            </a:r>
          </a:p>
          <a:p>
            <a:endParaRPr lang="en-IN" dirty="0"/>
          </a:p>
        </p:txBody>
      </p:sp>
    </p:spTree>
    <p:extLst>
      <p:ext uri="{BB962C8B-B14F-4D97-AF65-F5344CB8AC3E}">
        <p14:creationId xmlns:p14="http://schemas.microsoft.com/office/powerpoint/2010/main" val="87327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1" y="1493838"/>
            <a:ext cx="4677044" cy="4525963"/>
          </a:xfrm>
        </p:spPr>
        <p:txBody>
          <a:bodyPr>
            <a:normAutofit lnSpcReduction="10000"/>
          </a:bodyPr>
          <a:lstStyle/>
          <a:p>
            <a:r>
              <a:rPr lang="en-IN" b="1" dirty="0"/>
              <a:t>Deadlock Avoidance</a:t>
            </a:r>
          </a:p>
          <a:p>
            <a:r>
              <a:rPr lang="en-IN" sz="1800" dirty="0"/>
              <a:t>Aborting a transaction is not always a practical approach. Instead, deadlock avoidance mechanisms can be used to detect any deadlock situation in advance. </a:t>
            </a:r>
          </a:p>
          <a:p>
            <a:endParaRPr lang="en-IN" sz="1800" dirty="0"/>
          </a:p>
          <a:p>
            <a:r>
              <a:rPr lang="en-IN" sz="1800" dirty="0"/>
              <a:t>Methods like </a:t>
            </a:r>
            <a:r>
              <a:rPr lang="en-IN" sz="1800" b="1" dirty="0">
                <a:solidFill>
                  <a:srgbClr val="7030A0"/>
                </a:solidFill>
              </a:rPr>
              <a:t>"wait-for graph" </a:t>
            </a:r>
            <a:r>
              <a:rPr lang="en-IN" sz="1800" dirty="0"/>
              <a:t>are available but they are suitable for only those systems where transactions are lightweight having fewer instances of resource. </a:t>
            </a:r>
          </a:p>
          <a:p>
            <a:endParaRPr lang="en-IN" sz="1800" dirty="0"/>
          </a:p>
          <a:p>
            <a:r>
              <a:rPr lang="en-IN" sz="1800" dirty="0"/>
              <a:t>In a bulky system, </a:t>
            </a:r>
            <a:r>
              <a:rPr lang="en-IN" sz="1800" b="1" dirty="0">
                <a:solidFill>
                  <a:srgbClr val="7030A0"/>
                </a:solidFill>
              </a:rPr>
              <a:t>deadlock prevention techniques may work well</a:t>
            </a:r>
            <a:r>
              <a:rPr lang="en-IN" sz="1800" dirty="0"/>
              <a:t>.</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Deadlock Avoidance</a:t>
            </a:r>
          </a:p>
          <a:p>
            <a:endParaRPr lang="en-IN" dirty="0"/>
          </a:p>
        </p:txBody>
      </p:sp>
      <p:pic>
        <p:nvPicPr>
          <p:cNvPr id="4" name="Picture 3"/>
          <p:cNvPicPr>
            <a:picLocks noChangeAspect="1"/>
          </p:cNvPicPr>
          <p:nvPr/>
        </p:nvPicPr>
        <p:blipFill>
          <a:blip r:embed="rId2"/>
          <a:stretch>
            <a:fillRect/>
          </a:stretch>
        </p:blipFill>
        <p:spPr>
          <a:xfrm>
            <a:off x="5083445" y="1708445"/>
            <a:ext cx="6750641" cy="4509794"/>
          </a:xfrm>
          <a:prstGeom prst="rect">
            <a:avLst/>
          </a:prstGeom>
        </p:spPr>
      </p:pic>
    </p:spTree>
    <p:extLst>
      <p:ext uri="{BB962C8B-B14F-4D97-AF65-F5344CB8AC3E}">
        <p14:creationId xmlns:p14="http://schemas.microsoft.com/office/powerpoint/2010/main" val="1546630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50"/>
                </a:solidFill>
              </a:rPr>
              <a:t>Introduction to Concurrency</a:t>
            </a:r>
            <a:endParaRPr lang="en-IN" dirty="0">
              <a:solidFill>
                <a:srgbClr val="7030A0"/>
              </a:solidFill>
            </a:endParaRPr>
          </a:p>
        </p:txBody>
      </p:sp>
      <p:sp>
        <p:nvSpPr>
          <p:cNvPr id="4" name="Rectangle 2"/>
          <p:cNvSpPr txBox="1">
            <a:spLocks noChangeArrowheads="1"/>
          </p:cNvSpPr>
          <p:nvPr/>
        </p:nvSpPr>
        <p:spPr>
          <a:xfrm>
            <a:off x="1444487" y="1470991"/>
            <a:ext cx="7798904" cy="4393095"/>
          </a:xfrm>
          <a:prstGeom prst="rect">
            <a:avLst/>
          </a:prstGeom>
        </p:spPr>
        <p:txBody>
          <a:bodyPr vert="horz" lIns="90000" tIns="46800" rIns="90000" bIns="46800" rtlCol="0">
            <a:normAutofit fontScale="92500" lnSpcReduction="1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ts val="1800"/>
              </a:spcBef>
              <a:spcAft>
                <a:spcPts val="1800"/>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b="1" dirty="0">
                <a:solidFill>
                  <a:srgbClr val="7030A0"/>
                </a:solidFill>
                <a:cs typeface="Times New Roman" panose="02020603050405020304" pitchFamily="18" charset="0"/>
              </a:rPr>
              <a:t>NEED FOR CONCURRENCY</a:t>
            </a:r>
          </a:p>
          <a:p>
            <a:pPr marL="914400" lvl="2" indent="-342900">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600" dirty="0">
                <a:solidFill>
                  <a:srgbClr val="7030A0"/>
                </a:solidFill>
                <a:cs typeface="Times New Roman" panose="02020603050405020304" pitchFamily="18" charset="0"/>
              </a:rPr>
              <a:t>To ensure that the Isolation Property is maintained while allowing transactions to execute concurrently (</a:t>
            </a:r>
            <a:r>
              <a:rPr lang="en-US" altLang="en-US" sz="2600" b="1" dirty="0">
                <a:solidFill>
                  <a:schemeClr val="accent6">
                    <a:lumMod val="50000"/>
                  </a:schemeClr>
                </a:solidFill>
                <a:cs typeface="Times New Roman" panose="02020603050405020304" pitchFamily="18" charset="0"/>
              </a:rPr>
              <a:t>outcome of concurrent transactions </a:t>
            </a:r>
            <a:r>
              <a:rPr lang="en-US" altLang="en-US" sz="2600" b="1" i="1" dirty="0">
                <a:solidFill>
                  <a:schemeClr val="accent6">
                    <a:lumMod val="50000"/>
                  </a:schemeClr>
                </a:solidFill>
                <a:cs typeface="Times New Roman" panose="02020603050405020304" pitchFamily="18" charset="0"/>
              </a:rPr>
              <a:t>should appear as though they were executed in </a:t>
            </a:r>
            <a:r>
              <a:rPr lang="en-US" altLang="en-US" sz="2600" b="1" i="1" dirty="0">
                <a:solidFill>
                  <a:srgbClr val="FF0000"/>
                </a:solidFill>
                <a:cs typeface="Times New Roman" panose="02020603050405020304" pitchFamily="18" charset="0"/>
              </a:rPr>
              <a:t>isolation</a:t>
            </a:r>
            <a:r>
              <a:rPr lang="en-US" altLang="en-US" sz="2600" dirty="0">
                <a:solidFill>
                  <a:srgbClr val="7030A0"/>
                </a:solidFill>
                <a:cs typeface="Times New Roman" panose="02020603050405020304" pitchFamily="18" charset="0"/>
              </a:rPr>
              <a:t>). </a:t>
            </a:r>
          </a:p>
          <a:p>
            <a:pPr marL="571500" lvl="2" indent="0">
              <a:buClr>
                <a:srgbClr val="FF0000"/>
              </a:buClr>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600" dirty="0">
              <a:solidFill>
                <a:srgbClr val="7030A0"/>
              </a:solidFill>
              <a:cs typeface="Times New Roman" panose="02020603050405020304" pitchFamily="18" charset="0"/>
            </a:endParaRPr>
          </a:p>
          <a:p>
            <a:pPr marL="914400" lvl="2" indent="-342900">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600" dirty="0">
                <a:solidFill>
                  <a:srgbClr val="7030A0"/>
                </a:solidFill>
                <a:cs typeface="Times New Roman" panose="02020603050405020304" pitchFamily="18" charset="0"/>
              </a:rPr>
              <a:t>To preserve database consistency by ensuring that the schedules of executing transactions are serializable.</a:t>
            </a:r>
          </a:p>
          <a:p>
            <a:pPr marL="571500" lvl="2" indent="0">
              <a:buClr>
                <a:srgbClr val="FF0000"/>
              </a:buClr>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600" dirty="0">
              <a:solidFill>
                <a:srgbClr val="7030A0"/>
              </a:solidFill>
              <a:cs typeface="Times New Roman" panose="02020603050405020304" pitchFamily="18" charset="0"/>
            </a:endParaRPr>
          </a:p>
          <a:p>
            <a:pPr marL="914400" lvl="2" indent="-342900">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600" dirty="0">
                <a:solidFill>
                  <a:srgbClr val="7030A0"/>
                </a:solidFill>
                <a:cs typeface="Times New Roman" panose="02020603050405020304" pitchFamily="18" charset="0"/>
              </a:rPr>
              <a:t>To resolve read-write and write-write conflicts among transactions.</a:t>
            </a:r>
          </a:p>
          <a:p>
            <a:pPr marL="457200" lvl="1" indent="0" algn="just">
              <a:lnSpc>
                <a:spcPct val="90000"/>
              </a:lnSpc>
              <a:spcBef>
                <a:spcPts val="600"/>
              </a:spcBef>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cs typeface="Times New Roman" panose="02020603050405020304" pitchFamily="18" charset="0"/>
              </a:rPr>
              <a:t>  </a:t>
            </a:r>
          </a:p>
        </p:txBody>
      </p:sp>
    </p:spTree>
    <p:extLst>
      <p:ext uri="{BB962C8B-B14F-4D97-AF65-F5344CB8AC3E}">
        <p14:creationId xmlns:p14="http://schemas.microsoft.com/office/powerpoint/2010/main" val="2105667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Deadlock Avoidance and recovery</a:t>
            </a:r>
          </a:p>
        </p:txBody>
      </p:sp>
      <p:pic>
        <p:nvPicPr>
          <p:cNvPr id="2" name="Picture 1"/>
          <p:cNvPicPr>
            <a:picLocks noChangeAspect="1"/>
          </p:cNvPicPr>
          <p:nvPr/>
        </p:nvPicPr>
        <p:blipFill>
          <a:blip r:embed="rId2"/>
          <a:stretch>
            <a:fillRect/>
          </a:stretch>
        </p:blipFill>
        <p:spPr>
          <a:xfrm>
            <a:off x="1193126" y="1775281"/>
            <a:ext cx="7646074" cy="4741698"/>
          </a:xfrm>
          <a:prstGeom prst="rect">
            <a:avLst/>
          </a:prstGeom>
        </p:spPr>
      </p:pic>
    </p:spTree>
    <p:extLst>
      <p:ext uri="{BB962C8B-B14F-4D97-AF65-F5344CB8AC3E}">
        <p14:creationId xmlns:p14="http://schemas.microsoft.com/office/powerpoint/2010/main" val="3015356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Deadlock Avoidance and recovery</a:t>
            </a:r>
          </a:p>
          <a:p>
            <a:endParaRPr lang="en-IN" dirty="0"/>
          </a:p>
        </p:txBody>
      </p:sp>
      <p:sp>
        <p:nvSpPr>
          <p:cNvPr id="4" name="Rectangle 3"/>
          <p:cNvSpPr/>
          <p:nvPr/>
        </p:nvSpPr>
        <p:spPr>
          <a:xfrm>
            <a:off x="1363851" y="1993648"/>
            <a:ext cx="7237708" cy="3170099"/>
          </a:xfrm>
          <a:prstGeom prst="rect">
            <a:avLst/>
          </a:prstGeom>
        </p:spPr>
        <p:txBody>
          <a:bodyPr wrap="square">
            <a:spAutoFit/>
          </a:bodyPr>
          <a:lstStyle/>
          <a:p>
            <a:pPr algn="just">
              <a:lnSpc>
                <a:spcPts val="1800"/>
              </a:lnSpc>
              <a:spcAft>
                <a:spcPts val="1200"/>
              </a:spcAf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Here, we can use any of the two following approaches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First, do not allow any request for an item, which is already locked by another transaction. This is not always feasible and may cause starvation, where a transaction indefinitely waits for a data item and can never acquire it.</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The second option is to roll back one of the transactions. It is not always feasible to roll back the younger transaction, as it may be important than the older one. With the help of some relative algorithm, a transaction is chosen, which is to be aborted. This transaction is known as the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victim</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and the process is known as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victim selection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1841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80114" y="2843668"/>
            <a:ext cx="4339772" cy="1844446"/>
          </a:xfrm>
        </p:spPr>
        <p:txBody>
          <a:bodyPr>
            <a:noAutofit/>
          </a:bodyPr>
          <a:lstStyle/>
          <a:p>
            <a:r>
              <a:rPr lang="en-IN" sz="4800" b="1" dirty="0">
                <a:solidFill>
                  <a:srgbClr val="00B050"/>
                </a:solidFill>
              </a:rPr>
              <a:t>Thank you</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36202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Concurrency Control Protocols (CCPs)</a:t>
            </a:r>
            <a:endParaRPr lang="en-IN" dirty="0">
              <a:solidFill>
                <a:srgbClr val="7030A0"/>
              </a:solidFill>
            </a:endParaRPr>
          </a:p>
        </p:txBody>
      </p:sp>
      <p:sp>
        <p:nvSpPr>
          <p:cNvPr id="4" name="Rectangle 3"/>
          <p:cNvSpPr/>
          <p:nvPr/>
        </p:nvSpPr>
        <p:spPr>
          <a:xfrm>
            <a:off x="205408" y="1763522"/>
            <a:ext cx="9713843" cy="4490460"/>
          </a:xfrm>
          <a:prstGeom prst="rect">
            <a:avLst/>
          </a:prstGeom>
        </p:spPr>
        <p:txBody>
          <a:bodyPr wrap="square">
            <a:spAutoFit/>
          </a:bodyPr>
          <a:lstStyle/>
          <a:p>
            <a:pPr lvl="2" indent="-342900" algn="just">
              <a:lnSpc>
                <a:spcPct val="90000"/>
              </a:lnSpc>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solidFill>
                  <a:srgbClr val="7030A0"/>
                </a:solidFill>
                <a:cs typeface="Times New Roman" panose="02020603050405020304" pitchFamily="18" charset="0"/>
              </a:rPr>
              <a:t>A CCP is a set of rules enforced by the DBMS to ensure serializable schedules </a:t>
            </a:r>
          </a:p>
          <a:p>
            <a:pPr marL="571500" lvl="2" algn="just">
              <a:lnSpc>
                <a:spcPct val="90000"/>
              </a:lnSpc>
              <a:buClr>
                <a:srgbClr val="FF0000"/>
              </a:buCl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dirty="0">
              <a:solidFill>
                <a:srgbClr val="7030A0"/>
              </a:solidFill>
              <a:cs typeface="Times New Roman" panose="02020603050405020304" pitchFamily="18" charset="0"/>
            </a:endParaRPr>
          </a:p>
          <a:p>
            <a:pPr lvl="2" indent="-342900" algn="just">
              <a:lnSpc>
                <a:spcPct val="90000"/>
              </a:lnSpc>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solidFill>
                  <a:srgbClr val="7030A0"/>
                </a:solidFill>
                <a:cs typeface="Times New Roman" panose="02020603050405020304" pitchFamily="18" charset="0"/>
              </a:rPr>
              <a:t>Also known as CCMs (Concurrency Control Methods)</a:t>
            </a:r>
          </a:p>
          <a:p>
            <a:pPr marL="571500" lvl="2" algn="just">
              <a:lnSpc>
                <a:spcPct val="90000"/>
              </a:lnSpc>
              <a:buClr>
                <a:srgbClr val="FF0000"/>
              </a:buCl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dirty="0">
              <a:solidFill>
                <a:srgbClr val="7030A0"/>
              </a:solidFill>
              <a:cs typeface="Times New Roman" panose="02020603050405020304" pitchFamily="18" charset="0"/>
            </a:endParaRPr>
          </a:p>
          <a:p>
            <a:pPr lvl="2" indent="-342900" algn="just">
              <a:lnSpc>
                <a:spcPct val="90000"/>
              </a:lnSpc>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solidFill>
                  <a:srgbClr val="7030A0"/>
                </a:solidFill>
                <a:cs typeface="Times New Roman" panose="02020603050405020304" pitchFamily="18" charset="0"/>
              </a:rPr>
              <a:t>Main protocol known as 2PL (2-phase locking), which is based on </a:t>
            </a:r>
            <a:r>
              <a:rPr lang="en-US" altLang="en-US" sz="2400" i="1" dirty="0">
                <a:solidFill>
                  <a:srgbClr val="7030A0"/>
                </a:solidFill>
                <a:cs typeface="Times New Roman" panose="02020603050405020304" pitchFamily="18" charset="0"/>
              </a:rPr>
              <a:t>locking the data items</a:t>
            </a:r>
          </a:p>
          <a:p>
            <a:pPr marL="571500" lvl="2" algn="just">
              <a:lnSpc>
                <a:spcPct val="90000"/>
              </a:lnSpc>
              <a:buClr>
                <a:srgbClr val="FF0000"/>
              </a:buCl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i="1" dirty="0">
              <a:solidFill>
                <a:srgbClr val="7030A0"/>
              </a:solidFill>
              <a:cs typeface="Times New Roman" panose="02020603050405020304" pitchFamily="18" charset="0"/>
            </a:endParaRPr>
          </a:p>
          <a:p>
            <a:pPr lvl="2" indent="-342900" algn="just">
              <a:lnSpc>
                <a:spcPct val="90000"/>
              </a:lnSpc>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solidFill>
                  <a:srgbClr val="7030A0"/>
                </a:solidFill>
                <a:cs typeface="Times New Roman" panose="02020603050405020304" pitchFamily="18" charset="0"/>
              </a:rPr>
              <a:t>Other protocols use different techniques</a:t>
            </a:r>
          </a:p>
          <a:p>
            <a:pPr marL="571500" lvl="2" algn="just">
              <a:lnSpc>
                <a:spcPct val="90000"/>
              </a:lnSpc>
              <a:buClr>
                <a:srgbClr val="FF0000"/>
              </a:buCl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endParaRPr lang="en-US" altLang="en-US" sz="2400" dirty="0">
              <a:solidFill>
                <a:srgbClr val="7030A0"/>
              </a:solidFill>
              <a:cs typeface="Times New Roman" panose="02020603050405020304" pitchFamily="18" charset="0"/>
            </a:endParaRPr>
          </a:p>
          <a:p>
            <a:pPr lvl="2" indent="-342900" algn="just">
              <a:lnSpc>
                <a:spcPct val="90000"/>
              </a:lnSpc>
              <a:buClr>
                <a:srgbClr val="FF0000"/>
              </a:buClr>
              <a:buFont typeface="Times New Roman" panose="02020603050405020304" pitchFamily="18" charset="0"/>
              <a:buChar char="•"/>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solidFill>
                  <a:srgbClr val="7030A0"/>
                </a:solidFill>
                <a:cs typeface="Times New Roman" panose="02020603050405020304" pitchFamily="18" charset="0"/>
              </a:rPr>
              <a:t>We first cover 2PL in some detail, then give an overview of other techniques</a:t>
            </a:r>
          </a:p>
          <a:p>
            <a:pPr lvl="1" algn="just">
              <a:lnSpc>
                <a:spcPct val="90000"/>
              </a:lnSpc>
              <a:spcBef>
                <a:spcPts val="600"/>
              </a:spcBef>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cs typeface="Times New Roman" panose="02020603050405020304" pitchFamily="18" charset="0"/>
              </a:rPr>
              <a:t>  </a:t>
            </a:r>
          </a:p>
        </p:txBody>
      </p:sp>
    </p:spTree>
    <p:extLst>
      <p:ext uri="{BB962C8B-B14F-4D97-AF65-F5344CB8AC3E}">
        <p14:creationId xmlns:p14="http://schemas.microsoft.com/office/powerpoint/2010/main" val="386795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6632" y="1673408"/>
            <a:ext cx="4052116" cy="201871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Concurrency Control</a:t>
            </a:r>
          </a:p>
        </p:txBody>
      </p:sp>
      <p:pic>
        <p:nvPicPr>
          <p:cNvPr id="2" name="Picture 1"/>
          <p:cNvPicPr>
            <a:picLocks noChangeAspect="1"/>
          </p:cNvPicPr>
          <p:nvPr/>
        </p:nvPicPr>
        <p:blipFill>
          <a:blip r:embed="rId3"/>
          <a:stretch>
            <a:fillRect/>
          </a:stretch>
        </p:blipFill>
        <p:spPr>
          <a:xfrm>
            <a:off x="5272087" y="1601387"/>
            <a:ext cx="5610225" cy="4181475"/>
          </a:xfrm>
          <a:prstGeom prst="rect">
            <a:avLst/>
          </a:prstGeom>
        </p:spPr>
      </p:pic>
    </p:spTree>
    <p:extLst>
      <p:ext uri="{BB962C8B-B14F-4D97-AF65-F5344CB8AC3E}">
        <p14:creationId xmlns:p14="http://schemas.microsoft.com/office/powerpoint/2010/main" val="1952867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Binary Locks</a:t>
            </a:r>
          </a:p>
        </p:txBody>
      </p:sp>
      <p:pic>
        <p:nvPicPr>
          <p:cNvPr id="6" name="Picture 5"/>
          <p:cNvPicPr>
            <a:picLocks noChangeAspect="1"/>
          </p:cNvPicPr>
          <p:nvPr/>
        </p:nvPicPr>
        <p:blipFill>
          <a:blip r:embed="rId2"/>
          <a:stretch>
            <a:fillRect/>
          </a:stretch>
        </p:blipFill>
        <p:spPr>
          <a:xfrm>
            <a:off x="709612" y="1636714"/>
            <a:ext cx="5476875" cy="4581525"/>
          </a:xfrm>
          <a:prstGeom prst="rect">
            <a:avLst/>
          </a:prstGeom>
        </p:spPr>
      </p:pic>
      <p:pic>
        <p:nvPicPr>
          <p:cNvPr id="7" name="Picture 6"/>
          <p:cNvPicPr>
            <a:picLocks noChangeAspect="1"/>
          </p:cNvPicPr>
          <p:nvPr/>
        </p:nvPicPr>
        <p:blipFill>
          <a:blip r:embed="rId3"/>
          <a:stretch>
            <a:fillRect/>
          </a:stretch>
        </p:blipFill>
        <p:spPr>
          <a:xfrm>
            <a:off x="6472237" y="1636714"/>
            <a:ext cx="5148263" cy="4600575"/>
          </a:xfrm>
          <a:prstGeom prst="rect">
            <a:avLst/>
          </a:prstGeom>
        </p:spPr>
      </p:pic>
    </p:spTree>
    <p:extLst>
      <p:ext uri="{BB962C8B-B14F-4D97-AF65-F5344CB8AC3E}">
        <p14:creationId xmlns:p14="http://schemas.microsoft.com/office/powerpoint/2010/main" val="3223918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8187" y="1826304"/>
            <a:ext cx="4619625" cy="4105275"/>
          </a:xfrm>
          <a:prstGeom prst="rect">
            <a:avLst/>
          </a:prstGeom>
        </p:spPr>
      </p:pic>
      <p:sp>
        <p:nvSpPr>
          <p:cNvPr id="8" name="Content Placeholder 7"/>
          <p:cNvSpPr>
            <a:spLocks noGrp="1"/>
          </p:cNvSpPr>
          <p:nvPr>
            <p:ph sz="quarter" idx="10"/>
          </p:nvPr>
        </p:nvSpPr>
        <p:spPr/>
        <p:txBody>
          <a:bodyPr/>
          <a:lstStyle/>
          <a:p>
            <a:r>
              <a:rPr lang="en-IN" dirty="0">
                <a:solidFill>
                  <a:srgbClr val="7030A0"/>
                </a:solidFill>
              </a:rPr>
              <a:t>Binary and </a:t>
            </a:r>
            <a:r>
              <a:rPr lang="en-IN" dirty="0" err="1">
                <a:solidFill>
                  <a:srgbClr val="7030A0"/>
                </a:solidFill>
              </a:rPr>
              <a:t>Xlocks</a:t>
            </a:r>
            <a:endParaRPr lang="en-IN" dirty="0">
              <a:solidFill>
                <a:srgbClr val="7030A0"/>
              </a:solidFill>
            </a:endParaRPr>
          </a:p>
        </p:txBody>
      </p:sp>
      <p:pic>
        <p:nvPicPr>
          <p:cNvPr id="9" name="Picture 8"/>
          <p:cNvPicPr>
            <a:picLocks noChangeAspect="1"/>
          </p:cNvPicPr>
          <p:nvPr/>
        </p:nvPicPr>
        <p:blipFill>
          <a:blip r:embed="rId3"/>
          <a:stretch>
            <a:fillRect/>
          </a:stretch>
        </p:blipFill>
        <p:spPr>
          <a:xfrm>
            <a:off x="5910262" y="1759628"/>
            <a:ext cx="5591175" cy="4238625"/>
          </a:xfrm>
          <a:prstGeom prst="rect">
            <a:avLst/>
          </a:prstGeom>
        </p:spPr>
      </p:pic>
    </p:spTree>
    <p:extLst>
      <p:ext uri="{BB962C8B-B14F-4D97-AF65-F5344CB8AC3E}">
        <p14:creationId xmlns:p14="http://schemas.microsoft.com/office/powerpoint/2010/main" val="32974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Shared locks</a:t>
            </a:r>
          </a:p>
        </p:txBody>
      </p:sp>
      <p:pic>
        <p:nvPicPr>
          <p:cNvPr id="4" name="Picture 3"/>
          <p:cNvPicPr>
            <a:picLocks noChangeAspect="1"/>
          </p:cNvPicPr>
          <p:nvPr/>
        </p:nvPicPr>
        <p:blipFill>
          <a:blip r:embed="rId2"/>
          <a:stretch>
            <a:fillRect/>
          </a:stretch>
        </p:blipFill>
        <p:spPr>
          <a:xfrm>
            <a:off x="637041" y="1533297"/>
            <a:ext cx="5591175" cy="4638675"/>
          </a:xfrm>
          <a:prstGeom prst="rect">
            <a:avLst/>
          </a:prstGeom>
        </p:spPr>
      </p:pic>
      <p:pic>
        <p:nvPicPr>
          <p:cNvPr id="5" name="Picture 4"/>
          <p:cNvPicPr>
            <a:picLocks noChangeAspect="1"/>
          </p:cNvPicPr>
          <p:nvPr/>
        </p:nvPicPr>
        <p:blipFill>
          <a:blip r:embed="rId3"/>
          <a:stretch>
            <a:fillRect/>
          </a:stretch>
        </p:blipFill>
        <p:spPr>
          <a:xfrm>
            <a:off x="8615362" y="1399946"/>
            <a:ext cx="3114675" cy="4905375"/>
          </a:xfrm>
          <a:prstGeom prst="rect">
            <a:avLst/>
          </a:prstGeom>
        </p:spPr>
      </p:pic>
      <p:pic>
        <p:nvPicPr>
          <p:cNvPr id="6" name="Picture 5"/>
          <p:cNvPicPr>
            <a:picLocks noChangeAspect="1"/>
          </p:cNvPicPr>
          <p:nvPr/>
        </p:nvPicPr>
        <p:blipFill>
          <a:blip r:embed="rId4"/>
          <a:stretch>
            <a:fillRect/>
          </a:stretch>
        </p:blipFill>
        <p:spPr>
          <a:xfrm>
            <a:off x="6531201" y="2462212"/>
            <a:ext cx="1781175" cy="1628775"/>
          </a:xfrm>
          <a:prstGeom prst="rect">
            <a:avLst/>
          </a:prstGeom>
        </p:spPr>
      </p:pic>
    </p:spTree>
    <p:extLst>
      <p:ext uri="{BB962C8B-B14F-4D97-AF65-F5344CB8AC3E}">
        <p14:creationId xmlns:p14="http://schemas.microsoft.com/office/powerpoint/2010/main" val="199754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1716</Words>
  <Application>Microsoft Office PowerPoint</Application>
  <PresentationFormat>Widescreen</PresentationFormat>
  <Paragraphs>183</Paragraphs>
  <Slides>42</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50" baseType="lpstr">
      <vt:lpstr>Arial</vt:lpstr>
      <vt:lpstr>Calibri</vt:lpstr>
      <vt:lpstr>Calibri Light</vt:lpstr>
      <vt:lpstr>Symbol</vt:lpstr>
      <vt:lpstr>Times New Roman</vt:lpstr>
      <vt:lpstr>Verdana</vt:lpstr>
      <vt:lpstr>Wingdings</vt:lpstr>
      <vt:lpstr>Office Theme</vt:lpstr>
      <vt:lpstr> SSZG518:     Database design  and                           Applications                   Ms. Uma Maheswari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Uma Ganesan</cp:lastModifiedBy>
  <cp:revision>23</cp:revision>
  <dcterms:created xsi:type="dcterms:W3CDTF">2016-05-08T14:56:41Z</dcterms:created>
  <dcterms:modified xsi:type="dcterms:W3CDTF">2019-11-02T04:18:18Z</dcterms:modified>
</cp:coreProperties>
</file>